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1" r:id="rId2"/>
    <p:sldId id="312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13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288" r:id="rId28"/>
    <p:sldId id="287" r:id="rId29"/>
    <p:sldId id="290" r:id="rId30"/>
    <p:sldId id="291" r:id="rId31"/>
    <p:sldId id="292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9" r:id="rId40"/>
    <p:sldId id="310" r:id="rId41"/>
    <p:sldId id="302" r:id="rId42"/>
    <p:sldId id="304" r:id="rId43"/>
    <p:sldId id="305" r:id="rId44"/>
    <p:sldId id="307" r:id="rId45"/>
    <p:sldId id="308" r:id="rId46"/>
    <p:sldId id="338" r:id="rId47"/>
    <p:sldId id="339" r:id="rId48"/>
    <p:sldId id="340" r:id="rId49"/>
    <p:sldId id="347" r:id="rId50"/>
    <p:sldId id="348" r:id="rId51"/>
    <p:sldId id="349" r:id="rId52"/>
    <p:sldId id="350" r:id="rId53"/>
    <p:sldId id="345" r:id="rId54"/>
    <p:sldId id="352" r:id="rId55"/>
    <p:sldId id="351" r:id="rId56"/>
    <p:sldId id="353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69" r:id="rId72"/>
    <p:sldId id="370" r:id="rId73"/>
    <p:sldId id="372" r:id="rId74"/>
    <p:sldId id="374" r:id="rId75"/>
    <p:sldId id="373" r:id="rId76"/>
    <p:sldId id="375" r:id="rId77"/>
    <p:sldId id="376" r:id="rId78"/>
    <p:sldId id="371" r:id="rId79"/>
    <p:sldId id="377" r:id="rId80"/>
    <p:sldId id="379" r:id="rId81"/>
    <p:sldId id="380" r:id="rId82"/>
    <p:sldId id="381" r:id="rId83"/>
    <p:sldId id="378" r:id="rId8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CC"/>
    <a:srgbClr val="FFFF99"/>
    <a:srgbClr val="9966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25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2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63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74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5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77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77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39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57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32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84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24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9BEDA-7DE8-4158-8A36-3171A5F4045D}" type="datetimeFigureOut">
              <a:rPr lang="fr-FR" smtClean="0"/>
              <a:t>26/08/2014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4F40-04AD-4A0E-96CC-581F3C8147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50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g"/><Relationship Id="rId4" Type="http://schemas.openxmlformats.org/officeDocument/2006/relationships/image" Target="../media/image13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t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jpg"/><Relationship Id="rId4" Type="http://schemas.openxmlformats.org/officeDocument/2006/relationships/image" Target="../media/image194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748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89642" y="60748"/>
            <a:ext cx="1762433" cy="111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2744" y="2360460"/>
            <a:ext cx="7772400" cy="20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/>
            <a:r>
              <a:rPr lang="fr-FR" sz="80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physique des volcans</a:t>
            </a:r>
          </a:p>
        </p:txBody>
      </p:sp>
      <p:pic>
        <p:nvPicPr>
          <p:cNvPr id="6" name="Picture 8" descr="CNR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5277" y="65185"/>
            <a:ext cx="1143001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718" y="60748"/>
            <a:ext cx="1479547" cy="111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5346577"/>
            <a:ext cx="3037303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Hervé MARTIN</a:t>
            </a:r>
          </a:p>
          <a:p>
            <a:pPr>
              <a:spcBef>
                <a:spcPct val="10000"/>
              </a:spcBef>
            </a:pPr>
            <a:r>
              <a:rPr lang="fr-FR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Laboratoire Magmas et Volcans, </a:t>
            </a:r>
          </a:p>
          <a:p>
            <a:pPr>
              <a:spcBef>
                <a:spcPct val="10000"/>
              </a:spcBef>
            </a:pPr>
            <a:r>
              <a:rPr lang="fr-FR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OPGC - Université Blaise Pascal - CNRS,</a:t>
            </a:r>
          </a:p>
          <a:p>
            <a:pPr>
              <a:spcBef>
                <a:spcPct val="10000"/>
              </a:spcBef>
            </a:pPr>
            <a:r>
              <a:rPr lang="fr-FR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 rue </a:t>
            </a:r>
            <a:r>
              <a:rPr lang="fr-FR" sz="1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Kessler</a:t>
            </a:r>
            <a:r>
              <a:rPr lang="fr-FR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Bef>
                <a:spcPct val="10000"/>
              </a:spcBef>
            </a:pPr>
            <a:r>
              <a:rPr lang="fr-FR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63038 Clermont-Ferrand Cedex, </a:t>
            </a:r>
          </a:p>
          <a:p>
            <a:pPr>
              <a:spcBef>
                <a:spcPct val="10000"/>
              </a:spcBef>
            </a:pPr>
            <a:r>
              <a:rPr lang="fr-FR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FRANCE</a:t>
            </a:r>
            <a:endParaRPr lang="fr-FR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</a:pPr>
            <a:r>
              <a:rPr lang="fr-FR" sz="1200" b="1" dirty="0">
                <a:solidFill>
                  <a:schemeClr val="bg1"/>
                </a:solidFill>
                <a:latin typeface="Times New Roman" pitchFamily="18" charset="0"/>
              </a:rPr>
              <a:t>Mail martin@opgc.univ-bpclermont.fr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262186" y="6521013"/>
            <a:ext cx="1765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 Août 2014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 10" descr="LMV transpare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08954" y="106895"/>
            <a:ext cx="1538208" cy="1044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54" y="5180667"/>
            <a:ext cx="2038431" cy="14033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62" y="46591"/>
            <a:ext cx="2799000" cy="11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9206" y="4248438"/>
            <a:ext cx="14852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A. Kircher (1601-1680)</a:t>
            </a:r>
            <a:endParaRPr lang="fr-FR" sz="105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827" y="761236"/>
            <a:ext cx="5155966" cy="34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26060" y="36000"/>
            <a:ext cx="34918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Qu’est-ce qu’un magma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58" y="4375396"/>
            <a:ext cx="4343400" cy="2286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17940" y="6618832"/>
            <a:ext cx="2617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fr-FR" sz="105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www.science-resources.co.uk   (2014)</a:t>
            </a:r>
            <a:endParaRPr lang="fr-FR" sz="105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6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33832" y="0"/>
            <a:ext cx="7276336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Distribution géographique du volcanisme terrestre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6159735"/>
            <a:ext cx="914400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volcanisme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localisé en limite de plaque lithosphérique</a:t>
            </a:r>
          </a:p>
          <a:p>
            <a:pPr algn="ctr"/>
            <a:r>
              <a:rPr lang="fr-FR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Exception : les points chauds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370"/>
            <a:ext cx="9144000" cy="51552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128"/>
            <a:ext cx="9144000" cy="51537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128"/>
            <a:ext cx="9144000" cy="51537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128"/>
            <a:ext cx="9144000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99999"/>
            <a:ext cx="3771751" cy="41191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99999"/>
            <a:ext cx="3771751" cy="4119107"/>
          </a:xfrm>
          <a:prstGeom prst="rect">
            <a:avLst/>
          </a:prstGeom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076832" y="0"/>
            <a:ext cx="4972897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La dynamique du manteau terrestre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9999"/>
            <a:ext cx="3771751" cy="41191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9999"/>
            <a:ext cx="3771751" cy="41191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9999"/>
            <a:ext cx="3870089" cy="41191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9999"/>
            <a:ext cx="3870089" cy="4119107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033157" y="2121533"/>
            <a:ext cx="5045529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0488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masse volumique</a:t>
            </a:r>
            <a:endParaRPr kumimoji="0" lang="fr-FR" sz="6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= accélération de la pesanteur</a:t>
            </a:r>
            <a:endParaRPr kumimoji="0" lang="fr-FR" sz="6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coefficient de dilatation thermique</a:t>
            </a:r>
          </a:p>
          <a:p>
            <a:pPr marL="90488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 = hauteur de la cellule de convection</a:t>
            </a:r>
            <a:endParaRPr kumimoji="0" lang="fr-FR" sz="6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= différence de température entre haut et bas de la cellule de convection</a:t>
            </a:r>
            <a:endParaRPr kumimoji="0" lang="fr-FR" sz="6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viscosité dynamique</a:t>
            </a:r>
            <a:endParaRPr kumimoji="0" lang="fr-FR" sz="6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fr-FR" sz="1200" b="0" i="0" u="none" strike="noStrike" cap="none" normalizeH="0" baseline="-30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diffusivité thermique</a:t>
            </a:r>
            <a:endParaRPr kumimoji="0" lang="fr-FR" sz="18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523492" y="756663"/>
                <a:ext cx="3632148" cy="11687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fr-FR" sz="4000" b="0" i="1" baseline="-25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fr-FR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fr-FR" sz="4000" b="0" i="1" baseline="30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fr-FR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4000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fr-FR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492" y="756663"/>
                <a:ext cx="3632148" cy="1168718"/>
              </a:xfrm>
              <a:prstGeom prst="rect">
                <a:avLst/>
              </a:prstGeom>
              <a:blipFill rotWithShape="0"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5255691" y="3617993"/>
                <a:ext cx="1979971" cy="7637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fr-F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fr-F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fr-F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</m:oMath>
                  </m:oMathPara>
                </a14:m>
                <a:endParaRPr lang="fr-FR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691" y="3617993"/>
                <a:ext cx="1979971" cy="76379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4012791" y="4678136"/>
            <a:ext cx="483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Initiation convection : </a:t>
            </a:r>
            <a:r>
              <a:rPr lang="fr-FR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fr-FR" sz="2400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~1700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012790" y="5257058"/>
            <a:ext cx="483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onvection turbulente : </a:t>
            </a:r>
            <a:r>
              <a:rPr lang="fr-FR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fr-FR" sz="2400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fr-F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fr-FR" sz="24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992554" y="5835980"/>
            <a:ext cx="508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Manteau asthénosphérique: </a:t>
            </a:r>
            <a:r>
              <a:rPr lang="fr-FR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fr-FR" sz="2400" baseline="-25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~10</a:t>
            </a:r>
            <a:r>
              <a:rPr lang="fr-FR" sz="2400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 useBgFill="1">
        <p:nvSpPr>
          <p:cNvPr id="17" name="Rectangle 16"/>
          <p:cNvSpPr/>
          <p:nvPr/>
        </p:nvSpPr>
        <p:spPr>
          <a:xfrm>
            <a:off x="-122464" y="1641021"/>
            <a:ext cx="228600" cy="4482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8" name="Rectangle 17"/>
          <p:cNvSpPr/>
          <p:nvPr/>
        </p:nvSpPr>
        <p:spPr>
          <a:xfrm>
            <a:off x="0" y="1733904"/>
            <a:ext cx="4033157" cy="1357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9" name="Rectangle 18"/>
          <p:cNvSpPr/>
          <p:nvPr/>
        </p:nvSpPr>
        <p:spPr>
          <a:xfrm>
            <a:off x="3682093" y="1595891"/>
            <a:ext cx="187996" cy="46094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0" name="Rectangle 19"/>
          <p:cNvSpPr/>
          <p:nvPr/>
        </p:nvSpPr>
        <p:spPr>
          <a:xfrm>
            <a:off x="-89585" y="5835980"/>
            <a:ext cx="4082138" cy="2872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076832" y="0"/>
            <a:ext cx="4972897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La dynamique du manteau terrestre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npo00010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836613"/>
            <a:ext cx="7848600" cy="577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" name="Picture 2" descr="npo0001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836613"/>
            <a:ext cx="7848600" cy="577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00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ig-3-coupe tecto plaqu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9912"/>
            <a:ext cx="9144000" cy="3455024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76832" y="0"/>
            <a:ext cx="4972897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La dynamique du manteau terrestre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24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44" y="1187388"/>
            <a:ext cx="6382512" cy="4837176"/>
          </a:xfrm>
          <a:prstGeom prst="rect">
            <a:avLst/>
          </a:prstGeom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43000" y="0"/>
            <a:ext cx="6799006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Genèse des magmas : la fusion partielle des roches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376086"/>
            <a:ext cx="6705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Relations de phases dans un corps simple : H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44" y="1182816"/>
            <a:ext cx="6382512" cy="484632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2662084" y="2615227"/>
            <a:ext cx="504126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208052" y="2617839"/>
            <a:ext cx="0" cy="248510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322602" y="2620218"/>
            <a:ext cx="0" cy="248510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5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43000" y="0"/>
            <a:ext cx="6799006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Genèse des magmas : la fusion partielle des roches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99592" y="382202"/>
            <a:ext cx="76200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Relations de phases dans un système complexe : magma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296000"/>
            <a:ext cx="7355921" cy="504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296000"/>
            <a:ext cx="7355921" cy="5040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296000"/>
            <a:ext cx="7355921" cy="504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1" y="1296000"/>
            <a:ext cx="7355921" cy="5040000"/>
          </a:xfrm>
          <a:prstGeom prst="rect">
            <a:avLst/>
          </a:prstGeom>
        </p:spPr>
      </p:pic>
      <p:sp useBgFill="1">
        <p:nvSpPr>
          <p:cNvPr id="24" name="Rectangle 23"/>
          <p:cNvSpPr/>
          <p:nvPr/>
        </p:nvSpPr>
        <p:spPr>
          <a:xfrm>
            <a:off x="604157" y="1143000"/>
            <a:ext cx="53884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5" name="Rectangle 24"/>
          <p:cNvSpPr/>
          <p:nvPr/>
        </p:nvSpPr>
        <p:spPr>
          <a:xfrm>
            <a:off x="8115300" y="1191986"/>
            <a:ext cx="404292" cy="5380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6" name="Rectangle 25"/>
          <p:cNvSpPr/>
          <p:nvPr/>
        </p:nvSpPr>
        <p:spPr>
          <a:xfrm>
            <a:off x="342900" y="930729"/>
            <a:ext cx="8245929" cy="5061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8" name="Rectangle 27"/>
          <p:cNvSpPr/>
          <p:nvPr/>
        </p:nvSpPr>
        <p:spPr>
          <a:xfrm>
            <a:off x="498021" y="6115050"/>
            <a:ext cx="8303079" cy="587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20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43000" y="0"/>
            <a:ext cx="6799006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Genèse des magmas : la fusion partielle des roches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99592" y="382202"/>
            <a:ext cx="76200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Relations de phases dans un système complexe : magma</a:t>
            </a:r>
          </a:p>
        </p:txBody>
      </p:sp>
      <p:pic>
        <p:nvPicPr>
          <p:cNvPr id="8" name="Image 7" descr="texture hyaline porphyri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732" y="974193"/>
            <a:ext cx="7909540" cy="574233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1162795" y="2001619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Verre = liquide</a:t>
            </a:r>
            <a:endParaRPr lang="fr-FR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77373" y="449773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Cristaux = solide</a:t>
            </a:r>
            <a:endParaRPr lang="fr-FR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10800000">
            <a:off x="3091621" y="4073321"/>
            <a:ext cx="857256" cy="42862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5400000" flipH="1" flipV="1">
            <a:off x="4698976" y="3894726"/>
            <a:ext cx="928694" cy="42862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5400000" flipH="1" flipV="1">
            <a:off x="3877439" y="3430379"/>
            <a:ext cx="1643074" cy="35719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6200000" flipV="1">
            <a:off x="3520249" y="3787569"/>
            <a:ext cx="1143008" cy="285752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3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43000" y="0"/>
            <a:ext cx="6799006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Genèse des magmas : la fusion partielle des roches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99592" y="382202"/>
            <a:ext cx="76200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Relations de phases dans un système complexe : magma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6" y="854964"/>
            <a:ext cx="6007608" cy="5148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844" y="6119661"/>
            <a:ext cx="88583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présence d’eau réduit considérablement la </a:t>
            </a:r>
          </a:p>
          <a:p>
            <a:pPr algn="ctr">
              <a:spcBef>
                <a:spcPts val="600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Température du </a:t>
            </a:r>
            <a:r>
              <a:rPr lang="fr-FR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solidus</a:t>
            </a:r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facilite la fusion</a:t>
            </a:r>
            <a:endParaRPr lang="fr-FR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6" y="854964"/>
            <a:ext cx="6007608" cy="5148072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4535129" y="1887794"/>
            <a:ext cx="0" cy="395994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713703" y="3414246"/>
            <a:ext cx="4719484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5653552" y="1900088"/>
            <a:ext cx="0" cy="395994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4535129" y="3414246"/>
            <a:ext cx="1113503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553543" y="3106469"/>
            <a:ext cx="105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fr-F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~650°</a:t>
            </a:r>
            <a:endParaRPr lang="fr-FR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65" y="461665"/>
            <a:ext cx="4970380" cy="6366614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65" y="461665"/>
            <a:ext cx="4970380" cy="63666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65" y="461665"/>
            <a:ext cx="4970380" cy="63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7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25maunalo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68" y="684000"/>
            <a:ext cx="5976664" cy="5400600"/>
          </a:xfrm>
          <a:prstGeom prst="rect">
            <a:avLst/>
          </a:prstGeom>
        </p:spPr>
      </p:pic>
      <p:pic>
        <p:nvPicPr>
          <p:cNvPr id="3" name="Picture 4" descr="http://www.protezionecivile.gov.it/resources/cms/images/fontana_di_lava_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576000"/>
            <a:ext cx="8424000" cy="5616000"/>
          </a:xfrm>
          <a:prstGeom prst="rect">
            <a:avLst/>
          </a:prstGeom>
          <a:noFill/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871" y="595512"/>
            <a:ext cx="7752365" cy="56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26060" y="36000"/>
            <a:ext cx="34918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Qu’est-ce qu’un magma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19100" y="6228000"/>
            <a:ext cx="830580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>
                <a:solidFill>
                  <a:srgbClr val="DEF1EE"/>
                </a:solidFill>
                <a:latin typeface="Times New Roman" pitchFamily="18" charset="0"/>
                <a:cs typeface="Times New Roman" pitchFamily="18" charset="0"/>
              </a:rPr>
              <a:t>Un magma est </a:t>
            </a:r>
            <a:r>
              <a:rPr lang="fr-FR" dirty="0">
                <a:solidFill>
                  <a:srgbClr val="DEF1EE"/>
                </a:solidFill>
                <a:latin typeface="Times New Roman" pitchFamily="18" charset="0"/>
                <a:cs typeface="Times New Roman" pitchFamily="18" charset="0"/>
              </a:rPr>
              <a:t>un liquide ou un mélange liquide + cristaux dont le comportement global est celui d’un liquide</a:t>
            </a:r>
          </a:p>
        </p:txBody>
      </p:sp>
    </p:spTree>
    <p:extLst>
      <p:ext uri="{BB962C8B-B14F-4D97-AF65-F5344CB8AC3E}">
        <p14:creationId xmlns:p14="http://schemas.microsoft.com/office/powerpoint/2010/main" val="30276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DOCUME~1\martin\LOCALS~1\Temp\npo000009.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57588"/>
            <a:ext cx="5562600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716000" y="4365625"/>
            <a:ext cx="6096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4001125" y="3200400"/>
            <a:ext cx="795728" cy="11652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5214942" y="3167998"/>
            <a:ext cx="609752" cy="119762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25" y="596401"/>
            <a:ext cx="4543999" cy="2556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1" y="596401"/>
            <a:ext cx="3881153" cy="2556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02" y="3557588"/>
            <a:ext cx="3088021" cy="322857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89741" y="1289630"/>
            <a:ext cx="11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Amérique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375221" y="1289630"/>
            <a:ext cx="10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511025" y="1289629"/>
            <a:ext cx="11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Amérique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006960" y="1289629"/>
            <a:ext cx="10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5330472" y="4518023"/>
            <a:ext cx="636530" cy="38581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32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3" grpId="0"/>
      <p:bldP spid="15" grpId="0"/>
      <p:bldP spid="16" grpId="0"/>
      <p:bldP spid="1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5" y="572569"/>
            <a:ext cx="4478070" cy="33799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02943" y="1581310"/>
            <a:ext cx="38548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Olivine : (</a:t>
            </a:r>
            <a:r>
              <a:rPr lang="fr-F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Fe,Mg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[SiO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Orthopyroxène : (</a:t>
            </a:r>
            <a:r>
              <a:rPr lang="fr-F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Fe,Mg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[ Si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]</a:t>
            </a:r>
            <a:endParaRPr lang="fr-FR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Clinopyroxène : Ca (Fe, Mg) [ Si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]</a:t>
            </a:r>
            <a:endParaRPr lang="fr-FR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Spinelle: MgAl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fr-FR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 descr="Peridotite Massif centr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546" y="4030000"/>
            <a:ext cx="4311734" cy="26940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844845" y="748447"/>
            <a:ext cx="411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 roches du manteau </a:t>
            </a:r>
            <a:r>
              <a:rPr lang="fr-FR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péridotites</a:t>
            </a:r>
            <a:endParaRPr lang="fr-FR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6044" y="4735162"/>
            <a:ext cx="3810000" cy="12003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Symbol" pitchFamily="18" charset="2"/>
              <a:buChar char="Þ"/>
            </a:pPr>
            <a:r>
              <a:rPr lang="fr-F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minéraux anhydres</a:t>
            </a:r>
            <a:r>
              <a:rPr lang="fr-FR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fr-F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fr-F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fr-F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fr-FR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manteau  ~0,1 </a:t>
            </a:r>
            <a:r>
              <a:rPr lang="fr-F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fr-F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6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7" y="1020389"/>
            <a:ext cx="6007608" cy="5253391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285860"/>
            <a:ext cx="2928926" cy="498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7687931" y="2300676"/>
            <a:ext cx="42090" cy="334520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3716123" y="2256156"/>
            <a:ext cx="23173" cy="341706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756942" y="5412745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87931" y="1996103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87495" y="5400443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29359" y="2022122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390599" y="243361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Fusion</a:t>
            </a:r>
            <a:endParaRPr lang="fr-FR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144619" y="2496161"/>
            <a:ext cx="541930" cy="15177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>
            <a:endCxn id="14" idx="2"/>
          </p:cNvCxnSpPr>
          <p:nvPr/>
        </p:nvCxnSpPr>
        <p:spPr>
          <a:xfrm flipH="1" flipV="1">
            <a:off x="3644685" y="5631276"/>
            <a:ext cx="4068718" cy="12302"/>
          </a:xfrm>
          <a:prstGeom prst="line">
            <a:avLst/>
          </a:prstGeom>
          <a:ln w="12700">
            <a:solidFill>
              <a:srgbClr val="9966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076539"/>
              </p:ext>
            </p:extLst>
          </p:nvPr>
        </p:nvGraphicFramePr>
        <p:xfrm>
          <a:off x="7152971" y="5863548"/>
          <a:ext cx="1134933" cy="96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" name="Image" r:id="rId5" imgW="1394280" imgH="1184040" progId="Photoshop.Image.12">
                  <p:embed/>
                </p:oleObj>
              </mc:Choice>
              <mc:Fallback>
                <p:oleObj name="Image" r:id="rId5" imgW="1394280" imgH="11840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2971" y="5863548"/>
                        <a:ext cx="1134933" cy="964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lipse 5"/>
          <p:cNvSpPr/>
          <p:nvPr/>
        </p:nvSpPr>
        <p:spPr>
          <a:xfrm>
            <a:off x="7658582" y="5572140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644685" y="5559838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/>
          <p:cNvCxnSpPr>
            <a:stCxn id="10" idx="1"/>
          </p:cNvCxnSpPr>
          <p:nvPr/>
        </p:nvCxnSpPr>
        <p:spPr>
          <a:xfrm flipH="1" flipV="1">
            <a:off x="3701223" y="2221936"/>
            <a:ext cx="3986708" cy="5000"/>
          </a:xfrm>
          <a:prstGeom prst="line">
            <a:avLst/>
          </a:prstGeom>
          <a:ln w="12700">
            <a:solidFill>
              <a:srgbClr val="9966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7625496" y="2168475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625496" y="1924051"/>
            <a:ext cx="104525" cy="6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3672584" y="2144647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5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3" grpId="0"/>
      <p:bldP spid="17" grpId="0"/>
      <p:bldP spid="6" grpId="0" animBg="1"/>
      <p:bldP spid="14" grpId="0" animBg="1"/>
      <p:bldP spid="7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100010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magma ainsi engendré est un basalte</a:t>
            </a:r>
            <a:endParaRPr lang="fr-F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857364"/>
            <a:ext cx="457203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714876" y="1000108"/>
            <a:ext cx="425291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Olivine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fr-F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Fe,Mg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[SiO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Orthopyroxène : (</a:t>
            </a:r>
            <a:r>
              <a:rPr lang="fr-F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Fe,Mg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[ Si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]</a:t>
            </a:r>
            <a:endParaRPr lang="fr-FR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fr-F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Clinopyroxène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Ca (Fe,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Mg) [ Si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]</a:t>
            </a:r>
            <a:endParaRPr lang="fr-FR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Plagioclase: (</a:t>
            </a:r>
            <a:r>
              <a:rPr lang="fr-F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Na,Ca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[ AlSi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]</a:t>
            </a:r>
            <a:endParaRPr lang="fr-FR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Symbol" pitchFamily="18" charset="2"/>
              <a:buChar char="Þ"/>
            </a:pPr>
            <a:r>
              <a:rPr lang="fr-F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minéraux anhydres</a:t>
            </a:r>
            <a:r>
              <a:rPr lang="fr-FR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fr-F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86314" y="3214686"/>
            <a:ext cx="3810000" cy="7848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fr-FR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b="1" baseline="-25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fr-FR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manteau  ~0,1 %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fr-FR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fr-FR" b="1" baseline="-2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O basalte ride  ~0,3 %</a:t>
            </a:r>
          </a:p>
        </p:txBody>
      </p:sp>
      <p:sp>
        <p:nvSpPr>
          <p:cNvPr id="7" name="Text Box 5" descr="Marbre vert"/>
          <p:cNvSpPr txBox="1">
            <a:spLocks noChangeArrowheads="1"/>
          </p:cNvSpPr>
          <p:nvPr/>
        </p:nvSpPr>
        <p:spPr bwMode="auto">
          <a:xfrm>
            <a:off x="4714874" y="4365621"/>
            <a:ext cx="4212000" cy="2052000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Fusion manteau anhydre</a:t>
            </a:r>
          </a:p>
          <a:p>
            <a:pPr>
              <a:spcBef>
                <a:spcPct val="50000"/>
              </a:spcBef>
            </a:pPr>
            <a:endParaRPr lang="fr-FR" b="1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b="1" dirty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b="1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b="1" dirty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sz="800" b="1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857752" y="5369837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Pression vapeur très réduite 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857752" y="5903237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 Volcanisme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« calme »,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non explosif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857752" y="4836437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basaltes anhydres</a:t>
            </a:r>
          </a:p>
        </p:txBody>
      </p:sp>
    </p:spTree>
    <p:extLst>
      <p:ext uri="{BB962C8B-B14F-4D97-AF65-F5344CB8AC3E}">
        <p14:creationId xmlns:p14="http://schemas.microsoft.com/office/powerpoint/2010/main" val="238156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 animBg="1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64513" y="6496042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Mise en place de lave en coussins (« </a:t>
            </a:r>
            <a:r>
              <a:rPr lang="fr-F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pillow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lavas »)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553065"/>
            <a:ext cx="5564164" cy="30602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34" y="3704755"/>
            <a:ext cx="4439265" cy="27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64513" y="6496042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Mise en place de lave en coussins (« </a:t>
            </a:r>
            <a:r>
              <a:rPr lang="fr-F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pillow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lavas »)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89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64513" y="6496042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Mise en place de lave en coussins (« </a:t>
            </a:r>
            <a:r>
              <a:rPr lang="fr-F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pillow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lavas »)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 descr="docu1100_23_pillo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285860"/>
            <a:ext cx="4286280" cy="3972103"/>
          </a:xfrm>
          <a:prstGeom prst="rect">
            <a:avLst/>
          </a:prstGeom>
        </p:spPr>
      </p:pic>
      <p:pic>
        <p:nvPicPr>
          <p:cNvPr id="5" name="Image 4" descr="aug09-j288-pill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8731" y="1571612"/>
            <a:ext cx="4565269" cy="3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870835"/>
            <a:ext cx="7845879" cy="52731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870835"/>
            <a:ext cx="7845879" cy="52731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8" y="870994"/>
            <a:ext cx="4050437" cy="52728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72" y="870994"/>
            <a:ext cx="3794873" cy="527280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870835"/>
            <a:ext cx="7845879" cy="5273182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53189"/>
            <a:ext cx="9143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 niveau des rides médio océaniques, l’énergie interne est aussi évacuée via les sources hydrothermales</a:t>
            </a:r>
          </a:p>
        </p:txBody>
      </p:sp>
    </p:spTree>
    <p:extLst>
      <p:ext uri="{BB962C8B-B14F-4D97-AF65-F5344CB8AC3E}">
        <p14:creationId xmlns:p14="http://schemas.microsoft.com/office/powerpoint/2010/main" val="212348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7" y="3696741"/>
            <a:ext cx="4727109" cy="271150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des rides médio océaniques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553189"/>
            <a:ext cx="9143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 niveau des rides médio océaniques, l’énergie interne est aussi évacuée via les sources hydrothermales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34044"/>
            <a:ext cx="3916136" cy="587420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0" y="469788"/>
            <a:ext cx="3082012" cy="30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2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51435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1964513" y="6488668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Île de La Réunion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5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94" y="1204907"/>
            <a:ext cx="6047929" cy="4941489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26060" y="36000"/>
            <a:ext cx="34918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Qu’est-ce qu’un magma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7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43" y="577088"/>
            <a:ext cx="6869113" cy="589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1964513" y="6552000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Île de Hawaii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57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61" y="488003"/>
            <a:ext cx="5094515" cy="597492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4" y="479839"/>
            <a:ext cx="5094515" cy="5974927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092006"/>
            <a:ext cx="4638368" cy="360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479839"/>
            <a:ext cx="5094515" cy="597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8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0" y="541620"/>
            <a:ext cx="4327761" cy="4296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96" y="684432"/>
            <a:ext cx="3624079" cy="56692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64513" y="6478524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Tomographie sismique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2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64513" y="6478524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Tomographie sismique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35" y="1253231"/>
            <a:ext cx="5018797" cy="49937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" y="1502230"/>
            <a:ext cx="3737037" cy="415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6" y="597202"/>
            <a:ext cx="7133481" cy="6112861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rot="5400000" flipH="1" flipV="1">
            <a:off x="3164881" y="4045084"/>
            <a:ext cx="4359306" cy="2062"/>
          </a:xfrm>
          <a:prstGeom prst="straightConnector1">
            <a:avLst/>
          </a:prstGeom>
          <a:ln w="38100">
            <a:solidFill>
              <a:srgbClr val="0070C0">
                <a:alpha val="50000"/>
              </a:srgb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 rot="16200000">
            <a:off x="3859278" y="4331209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Ride médio- océanique</a:t>
            </a:r>
            <a:endParaRPr lang="fr-F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rot="5400000" flipH="1" flipV="1">
            <a:off x="3726844" y="4081693"/>
            <a:ext cx="4359306" cy="206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4411339" y="4547564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 chaud</a:t>
            </a:r>
            <a:endParaRPr lang="fr-F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 descr="Marbre vert"/>
          <p:cNvSpPr txBox="1">
            <a:spLocks noChangeArrowheads="1"/>
          </p:cNvSpPr>
          <p:nvPr/>
        </p:nvSpPr>
        <p:spPr bwMode="auto">
          <a:xfrm>
            <a:off x="36742" y="2487834"/>
            <a:ext cx="4212000" cy="2052000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Fusion manteau anhydre</a:t>
            </a:r>
          </a:p>
          <a:p>
            <a:pPr>
              <a:spcBef>
                <a:spcPct val="50000"/>
              </a:spcBef>
            </a:pPr>
            <a:endParaRPr lang="fr-FR" b="1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b="1" dirty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b="1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b="1" dirty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sz="800" b="1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620" y="3492050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Pression vapeur très réduite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9620" y="4025450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 Volcanisme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« calme »,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non explosif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79620" y="2958650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basaltes anhydres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739" y="1576197"/>
            <a:ext cx="4752782" cy="44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7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8" y="644516"/>
            <a:ext cx="8001024" cy="60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5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2" y="846920"/>
            <a:ext cx="8953536" cy="55959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8" y="736134"/>
            <a:ext cx="8715403" cy="58175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6" y="642918"/>
            <a:ext cx="8572528" cy="57168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02" y="1526115"/>
            <a:ext cx="4352376" cy="36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7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point chaud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1" y="571772"/>
            <a:ext cx="7832697" cy="58790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2" y="556455"/>
            <a:ext cx="8803684" cy="589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882210"/>
              </p:ext>
            </p:extLst>
          </p:nvPr>
        </p:nvGraphicFramePr>
        <p:xfrm>
          <a:off x="77533" y="877534"/>
          <a:ext cx="3392437" cy="5397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" name="Image" r:id="rId3" imgW="2011680" imgH="3200400" progId="Photoshop.Image.12">
                  <p:embed/>
                </p:oleObj>
              </mc:Choice>
              <mc:Fallback>
                <p:oleObj name="Image" r:id="rId3" imgW="2011680" imgH="32004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533" y="877534"/>
                        <a:ext cx="3392437" cy="539791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731749"/>
              </p:ext>
            </p:extLst>
          </p:nvPr>
        </p:nvGraphicFramePr>
        <p:xfrm>
          <a:off x="3639776" y="2431087"/>
          <a:ext cx="5393608" cy="2750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" name="Image" r:id="rId5" imgW="8190360" imgH="4177440" progId="Photoshop.Image.12">
                  <p:embed/>
                </p:oleObj>
              </mc:Choice>
              <mc:Fallback>
                <p:oleObj name="Image" r:id="rId5" imgW="8190360" imgH="41774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39776" y="2431087"/>
                        <a:ext cx="5393608" cy="2750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necteur droit 6"/>
          <p:cNvCxnSpPr/>
          <p:nvPr/>
        </p:nvCxnSpPr>
        <p:spPr>
          <a:xfrm>
            <a:off x="516194" y="3399503"/>
            <a:ext cx="24408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25013" y="3176369"/>
            <a:ext cx="28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fr-F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98158" y="3176379"/>
            <a:ext cx="28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fr-F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55691" y="2030977"/>
            <a:ext cx="28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fr-F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745791" y="2030977"/>
            <a:ext cx="28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fr-F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10506" y="0"/>
            <a:ext cx="612298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Les sources d’énergie à la surface de la Terre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86182" y="3870717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Source interne (terrestre)</a:t>
            </a:r>
            <a:endParaRPr lang="fr-FR" sz="20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4" descr="Fontaine 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4513659"/>
            <a:ext cx="3015782" cy="1714512"/>
          </a:xfrm>
          <a:prstGeom prst="rect">
            <a:avLst/>
          </a:prstGeom>
        </p:spPr>
      </p:pic>
      <p:pic>
        <p:nvPicPr>
          <p:cNvPr id="6" name="Image 5" descr="blkSmo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4370783"/>
            <a:ext cx="1957398" cy="195739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25338" y="730846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Source extraterrestre (solaire)</a:t>
            </a:r>
            <a:endParaRPr lang="fr-FR" sz="20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7" descr="coucher_de_soleil.368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5470" y="1311757"/>
            <a:ext cx="3000364" cy="225027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101"/>
            <a:ext cx="3967316" cy="60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5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239754"/>
              </p:ext>
            </p:extLst>
          </p:nvPr>
        </p:nvGraphicFramePr>
        <p:xfrm>
          <a:off x="334734" y="1239386"/>
          <a:ext cx="8450036" cy="457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name="Image" r:id="rId3" imgW="9585720" imgH="5574600" progId="Photoshop.Image.12">
                  <p:embed/>
                </p:oleObj>
              </mc:Choice>
              <mc:Fallback>
                <p:oleObj name="Image" r:id="rId3" imgW="9585720" imgH="55746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734" y="1239386"/>
                        <a:ext cx="8450036" cy="4573587"/>
                      </a:xfrm>
                      <a:prstGeom prst="rect">
                        <a:avLst/>
                      </a:prstGeom>
                      <a:ln>
                        <a:noFill/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1134834" y="1428750"/>
            <a:ext cx="0" cy="1094014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7034898" y="1426034"/>
            <a:ext cx="0" cy="121103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1134834" y="1861452"/>
            <a:ext cx="5902779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612570" y="1426034"/>
            <a:ext cx="293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moyenne 60 Ma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0050" y="5837469"/>
            <a:ext cx="8384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Lors de leur formation à la ride, les basaltes ont une température de 1250°C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Toutefois après ~60 Ma au contact d’une eau de mer à 2°C ces basaltes sont froids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croûte océanique qui </a:t>
            </a:r>
            <a:r>
              <a:rPr lang="fr-F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subducte</a:t>
            </a:r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est donc très froide.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5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" y="1108502"/>
            <a:ext cx="3708085" cy="49738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67" y="480389"/>
            <a:ext cx="3615349" cy="3655165"/>
          </a:xfrm>
          <a:prstGeom prst="rect">
            <a:avLst/>
          </a:prstGeom>
        </p:spPr>
      </p:pic>
      <p:sp useBgFill="1">
        <p:nvSpPr>
          <p:cNvPr id="8" name="Rectangle 7"/>
          <p:cNvSpPr/>
          <p:nvPr/>
        </p:nvSpPr>
        <p:spPr>
          <a:xfrm>
            <a:off x="5442155" y="3546987"/>
            <a:ext cx="2315497" cy="744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35" y="3215304"/>
            <a:ext cx="3422947" cy="3496099"/>
          </a:xfrm>
          <a:prstGeom prst="rect">
            <a:avLst/>
          </a:prstGeom>
        </p:spPr>
      </p:pic>
      <p:sp>
        <p:nvSpPr>
          <p:cNvPr id="10" name="Text Box 6" descr="Marbre vert"/>
          <p:cNvSpPr txBox="1">
            <a:spLocks noChangeArrowheads="1"/>
          </p:cNvSpPr>
          <p:nvPr/>
        </p:nvSpPr>
        <p:spPr bwMode="auto">
          <a:xfrm>
            <a:off x="0" y="6073747"/>
            <a:ext cx="4191000" cy="7848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Subduction :</a:t>
            </a:r>
          </a:p>
          <a:p>
            <a:pPr algn="ctr">
              <a:lnSpc>
                <a:spcPts val="1800"/>
              </a:lnSpc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Injection d’une croûte océanique froide dans un manteau chaud</a:t>
            </a:r>
          </a:p>
        </p:txBody>
      </p:sp>
    </p:spTree>
    <p:extLst>
      <p:ext uri="{BB962C8B-B14F-4D97-AF65-F5344CB8AC3E}">
        <p14:creationId xmlns:p14="http://schemas.microsoft.com/office/powerpoint/2010/main" val="110783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" y="1108501"/>
            <a:ext cx="3708085" cy="4973889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>
            <a:off x="1314000" y="3564000"/>
            <a:ext cx="943992" cy="179823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862010" y="3221737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52664" y="5184215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219200" y="3452570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209916" y="5361179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31" y="1586655"/>
            <a:ext cx="5223039" cy="4475754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>
            <a:off x="6715632" y="2693780"/>
            <a:ext cx="435551" cy="275976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304862" y="2442023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740351" y="5255653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6662052" y="2672856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7097603" y="5432617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 Box 5" descr="Marbre vert"/>
          <p:cNvSpPr txBox="1">
            <a:spLocks noChangeArrowheads="1"/>
          </p:cNvSpPr>
          <p:nvPr/>
        </p:nvSpPr>
        <p:spPr bwMode="auto">
          <a:xfrm>
            <a:off x="-176512" y="6104639"/>
            <a:ext cx="4191000" cy="7848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Subduction :</a:t>
            </a:r>
          </a:p>
          <a:p>
            <a:pPr algn="ctr">
              <a:lnSpc>
                <a:spcPts val="1800"/>
              </a:lnSpc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Branche descendante d’une cellule de convection</a:t>
            </a:r>
          </a:p>
        </p:txBody>
      </p:sp>
    </p:spTree>
    <p:extLst>
      <p:ext uri="{BB962C8B-B14F-4D97-AF65-F5344CB8AC3E}">
        <p14:creationId xmlns:p14="http://schemas.microsoft.com/office/powerpoint/2010/main" val="20189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  <p:bldP spid="18" grpId="0" animBg="1"/>
      <p:bldP spid="21" grpId="0"/>
      <p:bldP spid="22" grpId="0"/>
      <p:bldP spid="23" grpId="0" animBg="1"/>
      <p:bldP spid="24" grpId="0" animBg="1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911729"/>
              </p:ext>
            </p:extLst>
          </p:nvPr>
        </p:nvGraphicFramePr>
        <p:xfrm>
          <a:off x="7373" y="3935037"/>
          <a:ext cx="9144000" cy="2512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" name="Image" r:id="rId3" imgW="2703240" imgH="743400" progId="Photoshop.Image.12">
                  <p:embed/>
                </p:oleObj>
              </mc:Choice>
              <mc:Fallback>
                <p:oleObj name="Image" r:id="rId3" imgW="2703240" imgH="7434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73" y="3935037"/>
                        <a:ext cx="9144000" cy="2512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" descr="Marbre vert"/>
          <p:cNvSpPr txBox="1">
            <a:spLocks noChangeArrowheads="1"/>
          </p:cNvSpPr>
          <p:nvPr/>
        </p:nvSpPr>
        <p:spPr bwMode="auto">
          <a:xfrm>
            <a:off x="84278" y="1052533"/>
            <a:ext cx="3846167" cy="2585323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BASALTE FRAIS</a:t>
            </a:r>
          </a:p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Olivine : (</a:t>
            </a:r>
            <a:r>
              <a:rPr lang="fr-F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Fe,Mg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[SiO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Orthopyroxène : (</a:t>
            </a:r>
            <a:r>
              <a:rPr lang="fr-F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Fe,Mg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[ Si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]</a:t>
            </a:r>
            <a:endParaRPr lang="fr-FR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Clinopyroxène : Ca (Fe, Mg) [ Si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]</a:t>
            </a:r>
            <a:endParaRPr lang="fr-FR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Plagioclase: (</a:t>
            </a:r>
            <a:r>
              <a:rPr lang="fr-F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Na,Ca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[ AlSi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]</a:t>
            </a:r>
            <a:endParaRPr lang="en-US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 ~ 0,3%</a:t>
            </a:r>
            <a:endParaRPr lang="fr-FR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 descr="Marbre vert"/>
          <p:cNvSpPr txBox="1">
            <a:spLocks noChangeArrowheads="1"/>
          </p:cNvSpPr>
          <p:nvPr/>
        </p:nvSpPr>
        <p:spPr bwMode="auto">
          <a:xfrm>
            <a:off x="5140516" y="1052533"/>
            <a:ext cx="3846167" cy="2585323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BASALTE ALTERE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Antigorite : Mg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Talc : Mg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Chlorite: Fe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AlSi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Amphibole : Ca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b="1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 ~ 1,5 à 5%</a:t>
            </a:r>
            <a:endParaRPr lang="fr-FR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1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1" y="732646"/>
            <a:ext cx="8037592" cy="46847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1" y="732646"/>
            <a:ext cx="8037592" cy="4684786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1" y="732646"/>
            <a:ext cx="8037592" cy="468478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8484" y="5457580"/>
            <a:ext cx="8501122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Devenir de la croûte océanique </a:t>
            </a:r>
            <a:r>
              <a:rPr lang="fr-FR" sz="24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subductée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798951" y="5842337"/>
            <a:ext cx="3546097" cy="9079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fr-FR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elle se déshydrate </a:t>
            </a:r>
            <a:endParaRPr lang="fr-FR" sz="24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fr-FR" sz="2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fr-FR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elle ne peut pas fondre</a:t>
            </a:r>
          </a:p>
        </p:txBody>
      </p:sp>
    </p:spTree>
    <p:extLst>
      <p:ext uri="{BB962C8B-B14F-4D97-AF65-F5344CB8AC3E}">
        <p14:creationId xmlns:p14="http://schemas.microsoft.com/office/powerpoint/2010/main" val="411502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" y="3134032"/>
            <a:ext cx="3942883" cy="33873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10" y="958096"/>
            <a:ext cx="4991779" cy="42775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" y="3134032"/>
            <a:ext cx="3942883" cy="33873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" y="3134032"/>
            <a:ext cx="3942883" cy="33873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10" y="958096"/>
            <a:ext cx="4991779" cy="4277582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52599" y="2926017"/>
            <a:ext cx="31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7014716" y="3092583"/>
            <a:ext cx="125063" cy="1285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811409" y="4535600"/>
            <a:ext cx="31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2759323" y="4789092"/>
            <a:ext cx="125063" cy="1285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Box 8" descr="Marbre vert"/>
          <p:cNvSpPr txBox="1">
            <a:spLocks noChangeArrowheads="1"/>
          </p:cNvSpPr>
          <p:nvPr/>
        </p:nvSpPr>
        <p:spPr bwMode="auto">
          <a:xfrm>
            <a:off x="197230" y="1290017"/>
            <a:ext cx="3352800" cy="9233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croûte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océanique se déshydrate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L’eau remonte à travers le coin du manteau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rot="5400000" flipH="1" flipV="1">
            <a:off x="6514650" y="3417942"/>
            <a:ext cx="642942" cy="35719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353961" y="3806944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Eau</a:t>
            </a:r>
            <a:endParaRPr lang="fr-FR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9" descr="Marbre vert"/>
          <p:cNvSpPr txBox="1">
            <a:spLocks noChangeArrowheads="1"/>
          </p:cNvSpPr>
          <p:nvPr/>
        </p:nvSpPr>
        <p:spPr bwMode="auto">
          <a:xfrm>
            <a:off x="4789627" y="5380672"/>
            <a:ext cx="4038600" cy="1477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L’eau réhydrate le coin du manteau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abaisse la température de son solidus.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fusion du manteau engendre le magmatisme </a:t>
            </a:r>
          </a:p>
        </p:txBody>
      </p:sp>
    </p:spTree>
    <p:extLst>
      <p:ext uri="{BB962C8B-B14F-4D97-AF65-F5344CB8AC3E}">
        <p14:creationId xmlns:p14="http://schemas.microsoft.com/office/powerpoint/2010/main" val="25242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0" grpId="0"/>
      <p:bldP spid="11" grpId="0" animBg="1"/>
      <p:bldP spid="12" grpId="0"/>
      <p:bldP spid="14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87" y="567812"/>
            <a:ext cx="4193458" cy="6290187"/>
          </a:xfrm>
          <a:prstGeom prst="rect">
            <a:avLst/>
          </a:prstGeom>
        </p:spPr>
      </p:pic>
      <p:sp>
        <p:nvSpPr>
          <p:cNvPr id="4" name="Text Box 5" descr="Marbre vert"/>
          <p:cNvSpPr txBox="1">
            <a:spLocks noChangeArrowheads="1"/>
          </p:cNvSpPr>
          <p:nvPr/>
        </p:nvSpPr>
        <p:spPr bwMode="auto">
          <a:xfrm>
            <a:off x="36742" y="2487834"/>
            <a:ext cx="4212000" cy="2215991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Fusion manteau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hydraté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fr-FR" b="1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b="1" dirty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b="1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b="1" dirty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fr-FR" sz="800" b="1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9620" y="3492050"/>
            <a:ext cx="4876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Pression vapeur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très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importante</a:t>
            </a:r>
          </a:p>
          <a:p>
            <a:pPr>
              <a:spcBef>
                <a:spcPct val="50000"/>
              </a:spcBef>
            </a:pP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620" y="4025450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 Volcanisme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fr-FR" b="1" dirty="0" smtClean="0">
                <a:solidFill>
                  <a:schemeClr val="bg1"/>
                </a:solidFill>
                <a:latin typeface="Times New Roman MT Extra Bold" pitchFamily="18" charset="0"/>
              </a:rPr>
              <a:t>xplosif – très dangereux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9620" y="2958650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basaltes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andésites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riches en eau</a:t>
            </a:r>
            <a:endParaRPr lang="fr-F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16855" y="6457889"/>
            <a:ext cx="383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Mont </a:t>
            </a:r>
            <a:r>
              <a:rPr lang="fr-FR" sz="16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Sinabung</a:t>
            </a:r>
            <a:r>
              <a:rPr lang="fr-FR" sz="16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Indonésie (16/11/2013)</a:t>
            </a:r>
            <a:endParaRPr lang="fr-FR" sz="16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19200" y="-22122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Image 12" descr="Mont%20saint%20helens%20avant%20%E9rup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7705" y="428604"/>
            <a:ext cx="5286746" cy="3216296"/>
          </a:xfrm>
          <a:prstGeom prst="rect">
            <a:avLst/>
          </a:prstGeom>
        </p:spPr>
      </p:pic>
      <p:pic>
        <p:nvPicPr>
          <p:cNvPr id="14" name="Image 13" descr="Mont%20saint-helens%20apr%E8s%20%E9rup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7872" y="3665683"/>
            <a:ext cx="5286411" cy="319231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2569" y="6464949"/>
            <a:ext cx="403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Mont Saint </a:t>
            </a:r>
            <a:r>
              <a:rPr lang="fr-FR" sz="16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Helens</a:t>
            </a:r>
            <a:r>
              <a:rPr lang="fr-FR" sz="16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, USA (18/06/1980)</a:t>
            </a:r>
            <a:endParaRPr lang="fr-FR" sz="16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" y="2234195"/>
            <a:ext cx="3672000" cy="28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1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-22122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0001" y="6457890"/>
            <a:ext cx="8643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Nuée ardente, </a:t>
            </a:r>
            <a:r>
              <a:rPr lang="fr-FR" sz="16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Mérapi</a:t>
            </a:r>
            <a:r>
              <a:rPr lang="fr-FR" sz="16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(Indonésie)</a:t>
            </a:r>
            <a:endParaRPr lang="fr-FR" sz="16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 descr="gunung-mera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79" y="500042"/>
            <a:ext cx="8786842" cy="599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-22122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 descr="nuée ardente Philippi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893" y="500042"/>
            <a:ext cx="8358214" cy="59273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0001" y="6514534"/>
            <a:ext cx="8643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Nuée ardente, Pinatubo  (Philippines)</a:t>
            </a:r>
            <a:endParaRPr lang="fr-FR" sz="16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8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10506" y="0"/>
            <a:ext cx="612298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Les sources d’énergie à la surface de la Terre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817" y="2521976"/>
            <a:ext cx="245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d’énergie</a:t>
            </a:r>
            <a:endParaRPr lang="fr-FR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835549" y="2499512"/>
            <a:ext cx="167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EXTERNE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06990" y="2521977"/>
            <a:ext cx="167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1734" y="3437385"/>
            <a:ext cx="284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lux </a:t>
            </a:r>
            <a:r>
              <a:rPr lang="fr-FR" sz="200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fr-FR" sz="20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chaleur interne</a:t>
            </a:r>
            <a:endParaRPr lang="fr-FR" sz="2000" dirty="0">
              <a:solidFill>
                <a:srgbClr val="FFFF99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31516" y="3235992"/>
            <a:ext cx="3082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174 PW </a:t>
            </a:r>
            <a:r>
              <a:rPr lang="fr-F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174 </a:t>
            </a:r>
            <a:r>
              <a:rPr lang="fr-F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fr-FR" sz="20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174 000 TW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65883" y="3462132"/>
            <a:ext cx="3015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42 TW = 42 . 10</a:t>
            </a:r>
            <a:r>
              <a:rPr lang="fr-FR" sz="20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91733" y="4289748"/>
            <a:ext cx="279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Mode de propagation</a:t>
            </a:r>
            <a:endParaRPr lang="fr-FR" sz="2000" dirty="0">
              <a:solidFill>
                <a:srgbClr val="FFFF99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41301" y="4294711"/>
            <a:ext cx="308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Rayonnement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32769" y="4164398"/>
            <a:ext cx="308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Conduction</a:t>
            </a:r>
          </a:p>
          <a:p>
            <a:pPr algn="ctr"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Convection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91732" y="5122814"/>
            <a:ext cx="2542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Milieu de transmission</a:t>
            </a:r>
            <a:endParaRPr lang="fr-FR" sz="2000" dirty="0">
              <a:solidFill>
                <a:srgbClr val="FFFF99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48357" y="5122814"/>
            <a:ext cx="308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Transparent </a:t>
            </a:r>
            <a:r>
              <a:rPr lang="fr-F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(air, eau…)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032769" y="5122814"/>
            <a:ext cx="3160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Solide </a:t>
            </a:r>
            <a:r>
              <a:rPr lang="fr-F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(en particulier roches)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5005" y="5978002"/>
            <a:ext cx="3029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 </a:t>
            </a:r>
            <a:r>
              <a:rPr lang="fr-FR" sz="200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 la </a:t>
            </a:r>
            <a:r>
              <a:rPr lang="fr-FR" sz="2000" dirty="0" smtClean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dynamique </a:t>
            </a:r>
            <a:r>
              <a:rPr lang="fr-FR" sz="200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 terrestre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124458" y="6108802"/>
            <a:ext cx="308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Aucune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32769" y="6132380"/>
            <a:ext cx="308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Contrôle total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6179049" y="612000"/>
            <a:ext cx="0" cy="5951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137026" y="612000"/>
            <a:ext cx="0" cy="5951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95005" y="3118008"/>
            <a:ext cx="8923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95005" y="4112780"/>
            <a:ext cx="8923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95005" y="4936976"/>
            <a:ext cx="8923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93515" y="5814505"/>
            <a:ext cx="8923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 descr="coucher_de_soleil.36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5462" y="619661"/>
            <a:ext cx="2159999" cy="1620000"/>
          </a:xfrm>
          <a:prstGeom prst="rect">
            <a:avLst/>
          </a:prstGeom>
        </p:spPr>
      </p:pic>
      <p:pic>
        <p:nvPicPr>
          <p:cNvPr id="27" name="Image 26" descr="Fontaine la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7371" y="607681"/>
            <a:ext cx="217109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-22122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4" descr="800px-Reid_Blackburn%27s_car_after_May_18%2C_1980_St._Helens_erup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536920" cy="3028394"/>
          </a:xfrm>
          <a:prstGeom prst="rect">
            <a:avLst/>
          </a:prstGeom>
        </p:spPr>
      </p:pic>
      <p:pic>
        <p:nvPicPr>
          <p:cNvPr id="6" name="Image 5" descr="Pompei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3572256"/>
            <a:ext cx="3657600" cy="3285744"/>
          </a:xfrm>
          <a:prstGeom prst="rect">
            <a:avLst/>
          </a:prstGeom>
        </p:spPr>
      </p:pic>
      <p:pic>
        <p:nvPicPr>
          <p:cNvPr id="7" name="Image 6" descr="Montserrat -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28604"/>
            <a:ext cx="4071966" cy="30539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57554" y="307181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Mt St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Helens</a:t>
            </a:r>
            <a:endParaRPr lang="fr-F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00958" y="307181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Montserrat</a:t>
            </a:r>
            <a:endParaRPr lang="fr-F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358082" y="364490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Vésuve</a:t>
            </a:r>
            <a:endParaRPr lang="fr-F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644900"/>
            <a:ext cx="4726834" cy="29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3428992" y="364490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Pinatubo</a:t>
            </a:r>
            <a:endParaRPr lang="fr-F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6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-22122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de subduction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787"/>
            <a:ext cx="4852219" cy="29529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2" y="3864077"/>
            <a:ext cx="4680660" cy="2925412"/>
          </a:xfrm>
          <a:prstGeom prst="rect">
            <a:avLst/>
          </a:prstGeom>
        </p:spPr>
      </p:pic>
      <p:pic>
        <p:nvPicPr>
          <p:cNvPr id="5" name="Image 4" descr="St Helens volcanic ash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7888" y="533932"/>
            <a:ext cx="413611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2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 flipH="1">
            <a:off x="-71438" y="0"/>
            <a:ext cx="9286875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40000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0000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fr-FR" sz="40000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 )</a:t>
            </a:r>
          </a:p>
        </p:txBody>
      </p:sp>
    </p:spTree>
    <p:extLst>
      <p:ext uri="{BB962C8B-B14F-4D97-AF65-F5344CB8AC3E}">
        <p14:creationId xmlns:p14="http://schemas.microsoft.com/office/powerpoint/2010/main" val="56131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Interaction Magma-Eau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035951" y="6457890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Maars</a:t>
            </a:r>
            <a:endParaRPr lang="fr-F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Image 18" descr="gour_de_tazenat_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51" y="571480"/>
            <a:ext cx="8675898" cy="5788063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190" y="3644900"/>
            <a:ext cx="48496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15" y="571480"/>
            <a:ext cx="4872970" cy="249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Interaction Magma-Eau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" y="1502947"/>
            <a:ext cx="6002593" cy="424477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" y="1502947"/>
            <a:ext cx="6002593" cy="42447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" y="1502947"/>
            <a:ext cx="6002593" cy="42447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19" y="461665"/>
            <a:ext cx="2503538" cy="33380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48" y="4529795"/>
            <a:ext cx="2863400" cy="213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 flipH="1">
            <a:off x="-71438" y="0"/>
            <a:ext cx="9286875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4000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000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fr-FR" sz="4000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 )</a:t>
            </a:r>
          </a:p>
        </p:txBody>
      </p:sp>
    </p:spTree>
    <p:extLst>
      <p:ext uri="{BB962C8B-B14F-4D97-AF65-F5344CB8AC3E}">
        <p14:creationId xmlns:p14="http://schemas.microsoft.com/office/powerpoint/2010/main" val="217302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chelle temps [Converti] blan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372" y="461665"/>
            <a:ext cx="8996758" cy="1290263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sur la Terre primitive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8685" y="2485657"/>
            <a:ext cx="4680000" cy="3352933"/>
          </a:xfrm>
          <a:prstGeom prst="rect">
            <a:avLst/>
          </a:prstGeom>
        </p:spPr>
      </p:pic>
      <p:pic>
        <p:nvPicPr>
          <p:cNvPr id="13" name="Picture 8" descr="Komatiite-5, spinifex, Pyke Hill, Canada,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72" y="1772419"/>
            <a:ext cx="3651463" cy="4680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757652" y="6386052"/>
            <a:ext cx="1061884" cy="66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924800" y="6049903"/>
            <a:ext cx="6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1 cm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96147" y="6495032"/>
            <a:ext cx="3694184" cy="27699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Komatiite</a:t>
            </a:r>
            <a:r>
              <a:rPr lang="fr-FR" sz="1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fr-FR" sz="12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omatii</a:t>
            </a:r>
            <a:r>
              <a:rPr lang="fr-FR" sz="12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river (Afrique du Sud) : </a:t>
            </a:r>
            <a:r>
              <a:rPr lang="fr-FR" sz="12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3,445 </a:t>
            </a:r>
            <a:r>
              <a:rPr lang="fr-FR" sz="1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471593" y="6502124"/>
            <a:ext cx="3694184" cy="27699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2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La Réunion : 2005</a:t>
            </a:r>
            <a:endParaRPr lang="fr-FR" sz="12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9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/>
      <p:bldP spid="17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sur la Terre primitive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enetre gel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6181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" name="Picture 3" descr="Komatiite-5, spinifex, Pyke Hill, Canada,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692150"/>
            <a:ext cx="4608512" cy="5905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52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sur la Terre primitive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 descr="Variation teneur MgO des magmas de plum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9805"/>
            <a:ext cx="9144000" cy="59210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251262" y="6500834"/>
            <a:ext cx="1821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00FFCC"/>
                </a:solidFill>
                <a:latin typeface="Times New Roman" pitchFamily="18" charset="0"/>
                <a:cs typeface="Times New Roman" pitchFamily="18" charset="0"/>
              </a:rPr>
              <a:t>Campbell et Griffith, 2014</a:t>
            </a:r>
            <a:endParaRPr lang="fr-FR" sz="1200" i="1" dirty="0">
              <a:solidFill>
                <a:srgbClr val="00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94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sur la Terre primitive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808887"/>
            <a:ext cx="8487697" cy="5569199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91693" y="6432550"/>
            <a:ext cx="8594213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</a:rPr>
              <a:t>Aujourd’hui la chaleur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</a:rPr>
              <a:t>interne terrestre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</a:rPr>
              <a:t>est évacuée par les rides médio-océaniques</a:t>
            </a:r>
          </a:p>
        </p:txBody>
      </p:sp>
    </p:spTree>
    <p:extLst>
      <p:ext uri="{BB962C8B-B14F-4D97-AF65-F5344CB8AC3E}">
        <p14:creationId xmlns:p14="http://schemas.microsoft.com/office/powerpoint/2010/main" val="2681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941168"/>
            <a:ext cx="305983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5286388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Flux de chaleur interne = 42TW = 42.10</a:t>
            </a:r>
            <a:r>
              <a:rPr lang="fr-FR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endParaRPr lang="fr-F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585789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Densité </a:t>
            </a:r>
            <a:r>
              <a:rPr lang="fr-F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 flux de </a:t>
            </a:r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chaleur interne =0,07 </a:t>
            </a:r>
            <a:r>
              <a:rPr lang="fr-F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W.m</a:t>
            </a:r>
            <a:r>
              <a:rPr lang="fr-FR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endParaRPr lang="fr-FR" baseline="30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 descr="tungurahua_taschl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0326" y="571480"/>
            <a:ext cx="3103674" cy="2071702"/>
          </a:xfrm>
          <a:prstGeom prst="rect">
            <a:avLst/>
          </a:prstGeom>
        </p:spPr>
      </p:pic>
      <p:pic>
        <p:nvPicPr>
          <p:cNvPr id="7" name="Picture 2" descr="http://www.durable.com/var/docs/Port_au_Pri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786058"/>
            <a:ext cx="3071802" cy="2044852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10506" y="0"/>
            <a:ext cx="612298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Les sources d’énergie interne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14876" y="1500174"/>
            <a:ext cx="125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Volcanisme</a:t>
            </a:r>
            <a:endParaRPr lang="fr-F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14876" y="3643314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Séismes</a:t>
            </a:r>
            <a:endParaRPr lang="fr-F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14876" y="5715016"/>
            <a:ext cx="1219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Tectonique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plaques</a:t>
            </a:r>
            <a:endParaRPr lang="fr-F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3" y="932906"/>
            <a:ext cx="4263270" cy="421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4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sur la Terre primitive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0" y="1575619"/>
            <a:ext cx="45720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</a:rPr>
              <a:t>Il y a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</a:rPr>
              <a:t>3,4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</a:rPr>
              <a:t>Ga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</a:rPr>
              <a:t>la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</a:rPr>
              <a:t>production de chaleur terrestre était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</a:rPr>
              <a:t>3 </a:t>
            </a:r>
            <a:r>
              <a:rPr lang="fr-FR" b="1" dirty="0">
                <a:solidFill>
                  <a:schemeClr val="bg1"/>
                </a:solidFill>
                <a:latin typeface="Times New Roman" pitchFamily="18" charset="0"/>
              </a:rPr>
              <a:t>fois plus élevée qu’aujourd’hui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0" y="3104534"/>
            <a:ext cx="45720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Times New Roman" pitchFamily="18" charset="0"/>
              </a:rPr>
              <a:t>Cette chaleur a nécessairement été évacuée sinon la Terre aurait fondu, ce qui n’a pas été le cas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1987" y="5543792"/>
            <a:ext cx="7820025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Times New Roman" pitchFamily="18" charset="0"/>
              </a:rPr>
              <a:t>Afin d’évacuer plus de chaleur, la convection a du être plus efficace:</a:t>
            </a:r>
          </a:p>
          <a:p>
            <a:r>
              <a:rPr lang="fr-FR" b="1" i="1" dirty="0">
                <a:solidFill>
                  <a:schemeClr val="bg1"/>
                </a:solidFill>
                <a:latin typeface="Times New Roman" pitchFamily="18" charset="0"/>
              </a:rPr>
              <a:t>                       	-  convection plus rapide </a:t>
            </a:r>
          </a:p>
          <a:p>
            <a:r>
              <a:rPr lang="fr-FR" b="1" i="1" dirty="0">
                <a:solidFill>
                  <a:schemeClr val="bg1"/>
                </a:solidFill>
                <a:latin typeface="Times New Roman" pitchFamily="18" charset="0"/>
              </a:rPr>
              <a:t>		-  plus grand longueur de ride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" y="863280"/>
            <a:ext cx="4805551" cy="3968173"/>
          </a:xfrm>
          <a:prstGeom prst="rect">
            <a:avLst/>
          </a:prstGeom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1799303" y="2845587"/>
            <a:ext cx="0" cy="1509737"/>
          </a:xfrm>
          <a:prstGeom prst="line">
            <a:avLst/>
          </a:prstGeom>
          <a:noFill/>
          <a:ln w="19050">
            <a:solidFill>
              <a:srgbClr val="00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731783" y="2845588"/>
            <a:ext cx="1067520" cy="0"/>
          </a:xfrm>
          <a:prstGeom prst="line">
            <a:avLst/>
          </a:prstGeom>
          <a:noFill/>
          <a:ln w="19050">
            <a:solidFill>
              <a:srgbClr val="00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3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09" y="2641578"/>
            <a:ext cx="3340059" cy="3336654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sur la Terre primitive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1352" y="1995936"/>
            <a:ext cx="85344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Times New Roman" pitchFamily="18" charset="0"/>
              </a:rPr>
              <a:t>La Terre = surface constante </a:t>
            </a:r>
            <a:r>
              <a:rPr lang="fr-FR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: augmentation de la longueur de ride  diminution de la </a:t>
            </a:r>
            <a:r>
              <a:rPr lang="fr-FR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taille des </a:t>
            </a:r>
            <a:r>
              <a:rPr lang="fr-FR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plaques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5800" y="6003464"/>
            <a:ext cx="32385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i="1" u="sng" dirty="0">
                <a:solidFill>
                  <a:schemeClr val="bg1"/>
                </a:solidFill>
                <a:latin typeface="Times New Roman" pitchFamily="18" charset="0"/>
              </a:rPr>
              <a:t>Aujourd’hui </a:t>
            </a:r>
          </a:p>
          <a:p>
            <a:pPr algn="ctr">
              <a:spcBef>
                <a:spcPct val="50000"/>
              </a:spcBef>
            </a:pPr>
            <a:r>
              <a:rPr lang="fr-FR" sz="2000" b="1" i="1" dirty="0">
                <a:solidFill>
                  <a:schemeClr val="bg1"/>
                </a:solidFill>
                <a:latin typeface="Times New Roman" pitchFamily="18" charset="0"/>
              </a:rPr>
              <a:t>= plusieurs 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</a:rPr>
              <a:t>milliers</a:t>
            </a:r>
            <a:r>
              <a:rPr lang="fr-FR" sz="2000" b="1" i="1" dirty="0">
                <a:solidFill>
                  <a:schemeClr val="bg1"/>
                </a:solidFill>
                <a:latin typeface="Times New Roman" pitchFamily="18" charset="0"/>
              </a:rPr>
              <a:t> de km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148263" y="6003464"/>
            <a:ext cx="36004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i="1" u="sng">
                <a:solidFill>
                  <a:schemeClr val="bg1"/>
                </a:solidFill>
                <a:latin typeface="Times New Roman" pitchFamily="18" charset="0"/>
              </a:rPr>
              <a:t>Archéen</a:t>
            </a:r>
            <a:endParaRPr lang="fr-FR" sz="2000" b="1" i="1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fr-FR" sz="2000" b="1" i="1">
                <a:solidFill>
                  <a:schemeClr val="bg1"/>
                </a:solidFill>
                <a:latin typeface="Times New Roman" pitchFamily="18" charset="0"/>
              </a:rPr>
              <a:t>= plusieurs </a:t>
            </a:r>
            <a:r>
              <a:rPr lang="fr-FR" sz="2000" b="1" i="1">
                <a:solidFill>
                  <a:srgbClr val="FF0000"/>
                </a:solidFill>
                <a:latin typeface="Times New Roman" pitchFamily="18" charset="0"/>
              </a:rPr>
              <a:t>centaines</a:t>
            </a:r>
            <a:r>
              <a:rPr lang="fr-FR" sz="2000" b="1" i="1">
                <a:solidFill>
                  <a:schemeClr val="bg1"/>
                </a:solidFill>
                <a:latin typeface="Times New Roman" pitchFamily="18" charset="0"/>
              </a:rPr>
              <a:t> de km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6" y="2641578"/>
            <a:ext cx="3340059" cy="333665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927166" y="486897"/>
            <a:ext cx="5289668" cy="14465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17,3 </a:t>
            </a:r>
            <a:r>
              <a:rPr lang="fr-FR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8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</a:t>
            </a:r>
            <a:r>
              <a:rPr lang="fr-FR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L</a:t>
            </a:r>
            <a:r>
              <a:rPr lang="fr-FR" sz="28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</a:p>
          <a:p>
            <a:r>
              <a:rPr lang="fr-FR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 =  </a:t>
            </a:r>
            <a:r>
              <a:rPr lang="fr-FR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 de chaleur à évacuer en W</a:t>
            </a:r>
          </a:p>
          <a:p>
            <a:r>
              <a:rPr lang="fr-FR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fr-FR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de la planète en m</a:t>
            </a:r>
            <a:r>
              <a:rPr lang="fr-FR" sz="2000" i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~constante</a:t>
            </a:r>
          </a:p>
          <a:p>
            <a:r>
              <a:rPr lang="fr-FR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fr-FR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fr-FR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longueur de ride en m</a:t>
            </a:r>
            <a:endParaRPr lang="fr-FR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magmatisme sur la Terre primitive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988" y="658595"/>
            <a:ext cx="6656159" cy="556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Fidji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70145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399" y="658595"/>
            <a:ext cx="6659811" cy="556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 descr="Sans titre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363565"/>
            <a:ext cx="844550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haleur Fidj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1934936"/>
            <a:ext cx="4624390" cy="445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130879" y="6485227"/>
            <a:ext cx="490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Bassin Nord-Fidjien</a:t>
            </a:r>
            <a:endParaRPr lang="fr-FR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76" y="966018"/>
            <a:ext cx="6430299" cy="482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3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86" y="604684"/>
            <a:ext cx="6462828" cy="5904439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Mars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9716" y="2020528"/>
            <a:ext cx="170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Olympus Mons</a:t>
            </a:r>
            <a:endParaRPr lang="fr-FR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eur droit avec flèche 5"/>
          <p:cNvCxnSpPr>
            <a:stCxn id="4" idx="2"/>
          </p:cNvCxnSpPr>
          <p:nvPr/>
        </p:nvCxnSpPr>
        <p:spPr>
          <a:xfrm>
            <a:off x="1161435" y="2389860"/>
            <a:ext cx="1257300" cy="8105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8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Mars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75756" y="648866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Mars : </a:t>
            </a:r>
            <a:r>
              <a:rPr lang="fr-FR" i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Olympus Mons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8" y="690298"/>
            <a:ext cx="7551174" cy="5569737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H="1">
            <a:off x="1319981" y="1843548"/>
            <a:ext cx="6349181" cy="2499852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 rot="20349553">
            <a:off x="3135297" y="3359432"/>
            <a:ext cx="102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648 Km</a:t>
            </a:r>
            <a:endParaRPr lang="fr-F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 8" descr="olympus_co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0187" y="3587536"/>
            <a:ext cx="3193813" cy="32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3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Mars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75756" y="648866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Mars : </a:t>
            </a:r>
            <a:r>
              <a:rPr lang="fr-FR" i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Olympus Mons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209"/>
            <a:ext cx="9144000" cy="559306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30689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648 Km</a:t>
            </a:r>
            <a:endParaRPr lang="fr-F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0" y="2924944"/>
            <a:ext cx="9144000" cy="719956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4139952" y="1988840"/>
            <a:ext cx="0" cy="3456384"/>
          </a:xfrm>
          <a:prstGeom prst="straightConnector1">
            <a:avLst/>
          </a:prstGeom>
          <a:ln w="381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305353" y="249573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22500</a:t>
            </a:r>
            <a:r>
              <a:rPr lang="fr-FR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fr-FR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764"/>
            <a:ext cx="9144000" cy="3944471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Mars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75756" y="648866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Mars : </a:t>
            </a:r>
            <a:r>
              <a:rPr lang="fr-FR" i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Olympus Mons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764"/>
            <a:ext cx="9144000" cy="394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0" y="897356"/>
            <a:ext cx="4402391" cy="47309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0" y="897356"/>
            <a:ext cx="4402391" cy="473092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0" y="897356"/>
            <a:ext cx="4402391" cy="473092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0" y="897356"/>
            <a:ext cx="4402391" cy="4730927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Mars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75756" y="648866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Mars : </a:t>
            </a:r>
            <a:r>
              <a:rPr lang="fr-FR" i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Olympus Mons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4" y="1979050"/>
            <a:ext cx="4010045" cy="31755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99" y="896024"/>
            <a:ext cx="4405248" cy="473378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10" y="4041057"/>
            <a:ext cx="1153020" cy="1290484"/>
          </a:xfrm>
          <a:prstGeom prst="rect">
            <a:avLst/>
          </a:prstGeom>
        </p:spPr>
      </p:pic>
      <p:sp useBgFill="1">
        <p:nvSpPr>
          <p:cNvPr id="17" name="Rectangle 16"/>
          <p:cNvSpPr/>
          <p:nvPr/>
        </p:nvSpPr>
        <p:spPr>
          <a:xfrm>
            <a:off x="4572000" y="896024"/>
            <a:ext cx="457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8" name="Rectangle 17"/>
          <p:cNvSpPr/>
          <p:nvPr/>
        </p:nvSpPr>
        <p:spPr>
          <a:xfrm>
            <a:off x="4572000" y="868235"/>
            <a:ext cx="140110" cy="486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9" name="Rectangle 18"/>
          <p:cNvSpPr/>
          <p:nvPr/>
        </p:nvSpPr>
        <p:spPr>
          <a:xfrm>
            <a:off x="4509159" y="5545394"/>
            <a:ext cx="4634841" cy="1696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0" name="Rectangle 19"/>
          <p:cNvSpPr/>
          <p:nvPr/>
        </p:nvSpPr>
        <p:spPr>
          <a:xfrm>
            <a:off x="8989142" y="806292"/>
            <a:ext cx="154858" cy="4995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57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 descr="Io-Jupi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4" y="571500"/>
            <a:ext cx="5912069" cy="5715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89239" y="6430297"/>
            <a:ext cx="356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 &gt; 400 volcans actifs</a:t>
            </a:r>
            <a:endParaRPr lang="fr-FR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6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10506" y="0"/>
            <a:ext cx="612298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Les sources d’énergie interne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59590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Energie totale = 42 TW</a:t>
            </a:r>
            <a:endParaRPr lang="fr-F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71537" y="1500174"/>
            <a:ext cx="3643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Désintégration  des isotopes radioactifs</a:t>
            </a:r>
            <a:endParaRPr lang="fr-F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1537" y="2967335"/>
            <a:ext cx="428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Chaleur résiduelle d’accrétion </a:t>
            </a:r>
            <a:endParaRPr lang="fr-F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71537" y="4286256"/>
            <a:ext cx="450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Chaleur latente de cristallisation du noyau externe</a:t>
            </a:r>
            <a:endParaRPr lang="fr-F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28662" y="5786454"/>
            <a:ext cx="5286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Chaleur des mouvements différentiels dus aux marées terrestres</a:t>
            </a:r>
            <a:endParaRPr lang="fr-F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1643050"/>
            <a:ext cx="928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76%</a:t>
            </a:r>
            <a:endParaRPr lang="fr-FR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2967335"/>
            <a:ext cx="928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14%</a:t>
            </a:r>
            <a:endParaRPr lang="fr-FR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4429132"/>
            <a:ext cx="67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endParaRPr lang="fr-FR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5929330"/>
            <a:ext cx="67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1%</a:t>
            </a:r>
            <a:endParaRPr lang="fr-FR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V="1">
            <a:off x="4214810" y="1000108"/>
            <a:ext cx="3571900" cy="92869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93" y="304058"/>
            <a:ext cx="1445068" cy="1436715"/>
          </a:xfrm>
          <a:prstGeom prst="rect">
            <a:avLst/>
          </a:prstGeom>
        </p:spPr>
      </p:pic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5214942" y="2786058"/>
            <a:ext cx="2143140" cy="42862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76" y="3690591"/>
            <a:ext cx="1377862" cy="1541030"/>
          </a:xfrm>
          <a:prstGeom prst="rect">
            <a:avLst/>
          </a:prstGeom>
        </p:spPr>
      </p:pic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5429256" y="4429132"/>
            <a:ext cx="2714644" cy="42862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71" y="5301008"/>
            <a:ext cx="1541011" cy="1541011"/>
          </a:xfrm>
          <a:prstGeom prst="rect">
            <a:avLst/>
          </a:prstGeom>
        </p:spPr>
      </p:pic>
      <p:sp>
        <p:nvSpPr>
          <p:cNvPr id="18" name="Line 12"/>
          <p:cNvSpPr>
            <a:spLocks noChangeShapeType="1"/>
          </p:cNvSpPr>
          <p:nvPr/>
        </p:nvSpPr>
        <p:spPr bwMode="auto">
          <a:xfrm flipV="1">
            <a:off x="6000760" y="6072206"/>
            <a:ext cx="1643074" cy="28575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27" name="Image 26" descr="750px-Ssc2005-01b.jpg"/>
          <p:cNvPicPr>
            <a:picLocks noChangeAspect="1"/>
          </p:cNvPicPr>
          <p:nvPr/>
        </p:nvPicPr>
        <p:blipFill>
          <a:blip r:embed="rId5" cstate="print">
            <a:lum bright="22000" contrast="33000"/>
          </a:blip>
          <a:stretch>
            <a:fillRect/>
          </a:stretch>
        </p:blipFill>
        <p:spPr>
          <a:xfrm>
            <a:off x="7358082" y="2000266"/>
            <a:ext cx="1785918" cy="142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20" grpId="0" animBg="1"/>
      <p:bldP spid="16" grpId="0" animBg="1"/>
      <p:bldP spid="17" grpId="0" animBg="1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706723" y="6520963"/>
            <a:ext cx="20156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i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Culan</a:t>
            </a:r>
            <a:r>
              <a:rPr lang="fr-FR" i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Patera</a:t>
            </a:r>
            <a:r>
              <a:rPr lang="fr-FR" i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6" y="454467"/>
            <a:ext cx="7921465" cy="6064322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4" y="461665"/>
            <a:ext cx="6485372" cy="604992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055809" y="6518789"/>
            <a:ext cx="142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fr-FR" i="1" dirty="0" err="1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Patera</a:t>
            </a:r>
            <a:endParaRPr lang="fr-FR" i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0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617"/>
            <a:ext cx="5108901" cy="6001998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994916" y="3241201"/>
            <a:ext cx="21147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Eruption du </a:t>
            </a:r>
            <a:r>
              <a:rPr lang="fr-FR" b="1" i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Loki</a:t>
            </a:r>
            <a:endParaRPr lang="fr-FR" b="1" i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fr-FR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(4 </a:t>
            </a:r>
            <a:r>
              <a:rPr lang="fr-FR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et 5 Mars 1979)</a:t>
            </a:r>
          </a:p>
        </p:txBody>
      </p:sp>
    </p:spTree>
    <p:extLst>
      <p:ext uri="{BB962C8B-B14F-4D97-AF65-F5344CB8AC3E}">
        <p14:creationId xmlns:p14="http://schemas.microsoft.com/office/powerpoint/2010/main" val="369773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657"/>
            <a:ext cx="6057900" cy="6057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2751" y="3229275"/>
            <a:ext cx="2948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Eruption de </a:t>
            </a:r>
            <a:r>
              <a:rPr lang="fr-FR" i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Tvashtar</a:t>
            </a:r>
            <a:r>
              <a:rPr lang="fr-FR" i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Paterae</a:t>
            </a:r>
            <a:endParaRPr lang="fr-FR" i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(1 </a:t>
            </a:r>
            <a:r>
              <a:rPr lang="fr-FR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Mars 2007) </a:t>
            </a:r>
            <a:endParaRPr lang="fr-FR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5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-23919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2" y="610501"/>
            <a:ext cx="4427875" cy="224327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65144" y="2856770"/>
            <a:ext cx="67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Lune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23387" y="2856770"/>
            <a:ext cx="53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53164" y="1293541"/>
            <a:ext cx="404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 &gt; 400 volcans actifs</a:t>
            </a:r>
            <a:endParaRPr lang="fr-FR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2" y="3626617"/>
            <a:ext cx="3124740" cy="312474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820264" y="4234036"/>
            <a:ext cx="303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Croûte : silicates et soufre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894006" y="5187013"/>
            <a:ext cx="303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Manteau : silicates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894006" y="5853806"/>
            <a:ext cx="303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Noyau: fer et soufre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Connecteur droit avec flèche 33"/>
          <p:cNvCxnSpPr>
            <a:stCxn id="30" idx="1"/>
          </p:cNvCxnSpPr>
          <p:nvPr/>
        </p:nvCxnSpPr>
        <p:spPr>
          <a:xfrm flipH="1">
            <a:off x="2859510" y="4418702"/>
            <a:ext cx="1960754" cy="4508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 flipV="1">
            <a:off x="2859510" y="5112595"/>
            <a:ext cx="2034496" cy="2481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 flipV="1">
            <a:off x="2204884" y="5286402"/>
            <a:ext cx="2689122" cy="7904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1336348" y="1612643"/>
            <a:ext cx="404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Lune = 0 volcan actif</a:t>
            </a:r>
            <a:endParaRPr lang="fr-FR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30" grpId="0"/>
      <p:bldP spid="31" grpId="0"/>
      <p:bldP spid="32" grpId="0"/>
      <p:bldP spid="4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44" y="607172"/>
            <a:ext cx="4750979" cy="5808376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-23919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44" y="607172"/>
            <a:ext cx="4750979" cy="5808376"/>
          </a:xfrm>
          <a:prstGeom prst="rect">
            <a:avLst/>
          </a:prstGeom>
        </p:spPr>
      </p:pic>
      <p:sp useBgFill="1">
        <p:nvSpPr>
          <p:cNvPr id="6" name="ZoneTexte 5"/>
          <p:cNvSpPr txBox="1"/>
          <p:nvPr/>
        </p:nvSpPr>
        <p:spPr>
          <a:xfrm>
            <a:off x="3055021" y="6173083"/>
            <a:ext cx="66367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K</a:t>
            </a:r>
            <a:endParaRPr lang="fr-FR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7" name="ZoneTexte 6"/>
          <p:cNvSpPr txBox="1"/>
          <p:nvPr/>
        </p:nvSpPr>
        <p:spPr>
          <a:xfrm>
            <a:off x="4219794" y="6186695"/>
            <a:ext cx="66367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K</a:t>
            </a:r>
            <a:endParaRPr lang="fr-FR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8" name="ZoneTexte 7"/>
          <p:cNvSpPr txBox="1"/>
          <p:nvPr/>
        </p:nvSpPr>
        <p:spPr>
          <a:xfrm>
            <a:off x="5297481" y="6186695"/>
            <a:ext cx="784914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K</a:t>
            </a:r>
            <a:endParaRPr lang="fr-FR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75" y="869909"/>
            <a:ext cx="4416584" cy="477872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14455" y="6064073"/>
            <a:ext cx="1951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 de lave de </a:t>
            </a:r>
            <a:r>
              <a:rPr lang="fr-FR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Tupan</a:t>
            </a:r>
            <a:r>
              <a:rPr lang="fr-FR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Patera</a:t>
            </a:r>
            <a:endParaRPr lang="fr-FR" i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67820" y="1880528"/>
            <a:ext cx="232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Lave silicatée</a:t>
            </a:r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0625" y="3259146"/>
            <a:ext cx="260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«Soufre» fondu</a:t>
            </a:r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079293" y="2085874"/>
            <a:ext cx="2293604" cy="24780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2196387" y="3484322"/>
            <a:ext cx="2327546" cy="31991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5365773" y="1946787"/>
            <a:ext cx="1248879" cy="324613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 rot="17483303">
            <a:off x="5451062" y="3604183"/>
            <a:ext cx="12967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km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3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42101" y="1290484"/>
            <a:ext cx="6732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Energie interne (radioactivité) incapable de faire fondre le manteau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</a:t>
            </a: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de volcan lunaire actif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42101" y="3022066"/>
            <a:ext cx="6732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Même taille et composition similaire à celle de la Lune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 </a:t>
            </a:r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radioactivité incapable de faire fondre le manteau de Io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existe donc, sur Io, une autre source d’énergie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9802" y="4940729"/>
            <a:ext cx="4104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 Chauffage » par effet de marée</a:t>
            </a:r>
            <a:endParaRPr lang="fr-FR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4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3" y="746379"/>
            <a:ext cx="7551174" cy="3790259"/>
          </a:xfrm>
          <a:prstGeom prst="rect">
            <a:avLst/>
          </a:prstGeom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86968"/>
              </p:ext>
            </p:extLst>
          </p:nvPr>
        </p:nvGraphicFramePr>
        <p:xfrm>
          <a:off x="2352366" y="5084098"/>
          <a:ext cx="464574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870"/>
                <a:gridCol w="3076874"/>
              </a:tblGrid>
              <a:tr h="370840">
                <a:tc>
                  <a:txBody>
                    <a:bodyPr/>
                    <a:lstStyle/>
                    <a:p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Force de marée en N</a:t>
                      </a:r>
                      <a:endParaRPr lang="fr-F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 Lune</a:t>
                      </a:r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</a:t>
                      </a:r>
                      <a:r>
                        <a:rPr lang="fr-F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 10</a:t>
                      </a:r>
                      <a:r>
                        <a:rPr lang="fr-FR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 Io</a:t>
                      </a:r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5,45</a:t>
                      </a:r>
                      <a:r>
                        <a:rPr lang="fr-F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 10</a:t>
                      </a:r>
                      <a:r>
                        <a:rPr lang="fr-FR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2" y="532954"/>
            <a:ext cx="7604543" cy="53911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2" y="532954"/>
            <a:ext cx="7604543" cy="539119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2" y="532954"/>
            <a:ext cx="7604543" cy="5391198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2" y="532954"/>
            <a:ext cx="7604543" cy="53911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92246" y="2885452"/>
            <a:ext cx="965898" cy="38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Jupiter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887066" y="2892826"/>
            <a:ext cx="462506" cy="38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</a:t>
            </a:r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782731" y="2885452"/>
            <a:ext cx="965898" cy="38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</a:t>
            </a:r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Rectangle 15"/>
          <p:cNvSpPr/>
          <p:nvPr/>
        </p:nvSpPr>
        <p:spPr>
          <a:xfrm>
            <a:off x="720213" y="5840801"/>
            <a:ext cx="7711866" cy="88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7" name="Rectangle 16"/>
          <p:cNvSpPr/>
          <p:nvPr/>
        </p:nvSpPr>
        <p:spPr>
          <a:xfrm>
            <a:off x="668593" y="490606"/>
            <a:ext cx="7711866" cy="88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8" name="Rectangle 17"/>
          <p:cNvSpPr/>
          <p:nvPr/>
        </p:nvSpPr>
        <p:spPr>
          <a:xfrm>
            <a:off x="8234509" y="417419"/>
            <a:ext cx="107321" cy="55113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9" name="Rectangle 18"/>
          <p:cNvSpPr/>
          <p:nvPr/>
        </p:nvSpPr>
        <p:spPr>
          <a:xfrm>
            <a:off x="720213" y="402670"/>
            <a:ext cx="99657" cy="55991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855976" y="2885452"/>
            <a:ext cx="965898" cy="38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 descr="Marbre vert"/>
          <p:cNvSpPr txBox="1">
            <a:spLocks noChangeArrowheads="1"/>
          </p:cNvSpPr>
          <p:nvPr/>
        </p:nvSpPr>
        <p:spPr bwMode="auto">
          <a:xfrm>
            <a:off x="3417874" y="5487705"/>
            <a:ext cx="2308252" cy="1200329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Résonnance</a:t>
            </a:r>
          </a:p>
          <a:p>
            <a:pPr algn="ctr">
              <a:spcBef>
                <a:spcPct val="50000"/>
              </a:spcBef>
            </a:pP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Io / Europe  2:1</a:t>
            </a:r>
          </a:p>
          <a:p>
            <a:pPr algn="ctr">
              <a:spcBef>
                <a:spcPct val="50000"/>
              </a:spcBef>
            </a:pPr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Io / Ganymède  4:1</a:t>
            </a:r>
            <a:endParaRPr lang="fr-FR" sz="800" b="1" dirty="0">
              <a:solidFill>
                <a:schemeClr val="bg1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677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  <p:bldP spid="13" grpId="0"/>
      <p:bldP spid="12" grpId="0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2" y="1541739"/>
            <a:ext cx="7160521" cy="4707083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0"/>
            <a:ext cx="67056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Io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685" y="770027"/>
            <a:ext cx="1629094" cy="58814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97856" y="770027"/>
            <a:ext cx="519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Déformation verticale de la surface de Io = ~100 m</a:t>
            </a:r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0" y="1758363"/>
            <a:ext cx="7156525" cy="448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Koref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683211"/>
            <a:ext cx="1508763" cy="2947422"/>
          </a:xfrm>
          <a:prstGeom prst="rect">
            <a:avLst/>
          </a:prstGeom>
        </p:spPr>
      </p:pic>
      <p:pic>
        <p:nvPicPr>
          <p:cNvPr id="21" name="Image 20" descr="Onde_cisaillement_impulsion_1d_30_peti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0098" y="3920127"/>
            <a:ext cx="5072098" cy="3000396"/>
          </a:xfrm>
          <a:prstGeom prst="rect">
            <a:avLst/>
          </a:prstGeom>
        </p:spPr>
      </p:pic>
      <p:pic>
        <p:nvPicPr>
          <p:cNvPr id="22" name="Image 21" descr="Onde_compression_impulsion_1d_30_peti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71536" y="2419953"/>
            <a:ext cx="5143537" cy="1100138"/>
          </a:xfrm>
          <a:prstGeom prst="rect">
            <a:avLst/>
          </a:prstGeom>
        </p:spPr>
      </p:pic>
      <p:sp useBgFill="1">
        <p:nvSpPr>
          <p:cNvPr id="23" name="Rectangle 22"/>
          <p:cNvSpPr/>
          <p:nvPr/>
        </p:nvSpPr>
        <p:spPr>
          <a:xfrm>
            <a:off x="3929058" y="2377082"/>
            <a:ext cx="928694" cy="1143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4" name="Rectangle 23"/>
          <p:cNvSpPr/>
          <p:nvPr/>
        </p:nvSpPr>
        <p:spPr>
          <a:xfrm>
            <a:off x="-785850" y="2377082"/>
            <a:ext cx="928694" cy="1143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5" name="Rectangle 24"/>
          <p:cNvSpPr/>
          <p:nvPr/>
        </p:nvSpPr>
        <p:spPr>
          <a:xfrm>
            <a:off x="-285784" y="3091462"/>
            <a:ext cx="5036347" cy="1143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6" name="Rectangle 25"/>
          <p:cNvSpPr/>
          <p:nvPr/>
        </p:nvSpPr>
        <p:spPr>
          <a:xfrm>
            <a:off x="3929059" y="5563201"/>
            <a:ext cx="928694" cy="1143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7" name="Rectangle 26"/>
          <p:cNvSpPr/>
          <p:nvPr/>
        </p:nvSpPr>
        <p:spPr>
          <a:xfrm>
            <a:off x="-785849" y="5563201"/>
            <a:ext cx="928694" cy="1143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8" name="Rectangle 27"/>
          <p:cNvSpPr/>
          <p:nvPr/>
        </p:nvSpPr>
        <p:spPr>
          <a:xfrm>
            <a:off x="-285783" y="6563333"/>
            <a:ext cx="5036347" cy="1143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9" name="Rectangle 28"/>
          <p:cNvSpPr/>
          <p:nvPr/>
        </p:nvSpPr>
        <p:spPr>
          <a:xfrm>
            <a:off x="-464348" y="1448388"/>
            <a:ext cx="5036347" cy="1143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134069"/>
            <a:ext cx="4000496" cy="128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 useBgFill="1">
        <p:nvSpPr>
          <p:cNvPr id="31" name="Rectangle 30"/>
          <p:cNvSpPr/>
          <p:nvPr/>
        </p:nvSpPr>
        <p:spPr>
          <a:xfrm>
            <a:off x="-464347" y="3777251"/>
            <a:ext cx="5036347" cy="2000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77317"/>
            <a:ext cx="407193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3" name="Connecteur droit avec flèche 32"/>
          <p:cNvCxnSpPr/>
          <p:nvPr/>
        </p:nvCxnSpPr>
        <p:spPr>
          <a:xfrm>
            <a:off x="4286248" y="4777407"/>
            <a:ext cx="171451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928662" y="705441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fr-FR" b="1" baseline="-25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croûte</a:t>
            </a:r>
            <a:r>
              <a:rPr lang="fr-FR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= ~6 </a:t>
            </a:r>
            <a:r>
              <a:rPr lang="fr-FR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km.s</a:t>
            </a:r>
            <a:r>
              <a:rPr lang="fr-FR" b="1" baseline="30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fr-FR" b="1" baseline="30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928661" y="3848689"/>
            <a:ext cx="229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fr-FR" b="1" baseline="-25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croûte</a:t>
            </a:r>
            <a:r>
              <a:rPr lang="fr-FR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= ~4 </a:t>
            </a:r>
            <a:r>
              <a:rPr lang="fr-FR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km.s</a:t>
            </a:r>
            <a:r>
              <a:rPr lang="fr-FR" b="1" baseline="30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fr-FR" b="1" baseline="30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4286248" y="1777011"/>
            <a:ext cx="485775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2510898" y="23573"/>
            <a:ext cx="4122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Structure interne de la Terre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Image 37" descr="Koref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851563"/>
            <a:ext cx="1508763" cy="29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4" grpId="0"/>
      <p:bldP spid="34" grpId="1"/>
      <p:bldP spid="35" grpId="0"/>
      <p:bldP spid="3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45691" y="0"/>
            <a:ext cx="8148484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le </a:t>
            </a:r>
            <a:r>
              <a:rPr lang="fr-FR" sz="24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cryovolcanisme</a:t>
            </a: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d’Encelade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64" y="685800"/>
            <a:ext cx="6856679" cy="56265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371304" y="4962833"/>
            <a:ext cx="127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Encelade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22407" y="1627239"/>
            <a:ext cx="127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Saturne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eur droit avec flèche 6"/>
          <p:cNvCxnSpPr>
            <a:stCxn id="4" idx="0"/>
          </p:cNvCxnSpPr>
          <p:nvPr/>
        </p:nvCxnSpPr>
        <p:spPr>
          <a:xfrm flipV="1">
            <a:off x="7009172" y="3701845"/>
            <a:ext cx="357647" cy="12609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315064" y="4962833"/>
            <a:ext cx="801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Dione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715729" y="3768213"/>
            <a:ext cx="68826" cy="10913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7" y="559357"/>
            <a:ext cx="6524625" cy="6181725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>
            <a:off x="4859594" y="2359742"/>
            <a:ext cx="2507225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611763" y="2035279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 km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6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  <p:bldP spid="8" grpId="0"/>
      <p:bldP spid="8" grpId="1"/>
      <p:bldP spid="1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45691" y="0"/>
            <a:ext cx="8148484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le </a:t>
            </a:r>
            <a:r>
              <a:rPr lang="fr-FR" sz="24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cryovolcanisme</a:t>
            </a: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d’Encelade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6" y="545690"/>
            <a:ext cx="3529324" cy="32520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94" y="4085303"/>
            <a:ext cx="6415548" cy="26959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97" y="508820"/>
            <a:ext cx="3101868" cy="353961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16953" y="3669319"/>
            <a:ext cx="1784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octobre 2007</a:t>
            </a:r>
            <a:endParaRPr lang="fr-FR" sz="14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24068" y="6584072"/>
            <a:ext cx="1784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février 2010</a:t>
            </a:r>
            <a:endParaRPr lang="fr-FR" sz="14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3172" y="3453255"/>
            <a:ext cx="1784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avril 2013</a:t>
            </a:r>
            <a:endParaRPr lang="fr-FR" sz="14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6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82" y="589782"/>
            <a:ext cx="5678436" cy="56784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82" y="589782"/>
            <a:ext cx="5678436" cy="5678436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45691" y="0"/>
            <a:ext cx="8148484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Le volcanisme extraterrestre : le </a:t>
            </a:r>
            <a:r>
              <a:rPr lang="fr-FR" sz="24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cryovolcanisme</a:t>
            </a: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d’Encelade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1" y="589782"/>
            <a:ext cx="7956755" cy="59516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66" y="1022249"/>
            <a:ext cx="6358398" cy="50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5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awai_268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95736" y="1700808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FIN</a:t>
            </a:r>
            <a:endParaRPr lang="fr-FR" sz="18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6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10898" y="23573"/>
            <a:ext cx="4122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Structure interne de la Terre</a:t>
            </a:r>
            <a:endParaRPr lang="fr-FR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 descr="Coupe sismique-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000" y="576000"/>
            <a:ext cx="7541445" cy="5841460"/>
          </a:xfrm>
          <a:prstGeom prst="rect">
            <a:avLst/>
          </a:prstGeom>
        </p:spPr>
      </p:pic>
      <p:pic>
        <p:nvPicPr>
          <p:cNvPr id="4" name="Image 3" descr="Coupe sismique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000" y="576000"/>
            <a:ext cx="7541445" cy="5841460"/>
          </a:xfrm>
          <a:prstGeom prst="rect">
            <a:avLst/>
          </a:prstGeom>
        </p:spPr>
      </p:pic>
      <p:pic>
        <p:nvPicPr>
          <p:cNvPr id="5" name="Image 4" descr="Coupe sismique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000" y="576000"/>
            <a:ext cx="7541445" cy="5841460"/>
          </a:xfrm>
          <a:prstGeom prst="rect">
            <a:avLst/>
          </a:prstGeom>
        </p:spPr>
      </p:pic>
      <p:pic>
        <p:nvPicPr>
          <p:cNvPr id="6" name="Image 5" descr="Coupe sismique-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000" y="576000"/>
            <a:ext cx="7541445" cy="5841460"/>
          </a:xfrm>
          <a:prstGeom prst="rect">
            <a:avLst/>
          </a:prstGeom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0" y="6488668"/>
            <a:ext cx="914400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>
                <a:solidFill>
                  <a:srgbClr val="DEF1EE"/>
                </a:solidFill>
                <a:latin typeface="Times New Roman" pitchFamily="18" charset="0"/>
                <a:cs typeface="Times New Roman" pitchFamily="18" charset="0"/>
              </a:rPr>
              <a:t>L’état magmatique est exceptionnel dans le manteau et dans les croûtes continentale et océanique</a:t>
            </a:r>
          </a:p>
        </p:txBody>
      </p:sp>
    </p:spTree>
    <p:extLst>
      <p:ext uri="{BB962C8B-B14F-4D97-AF65-F5344CB8AC3E}">
        <p14:creationId xmlns:p14="http://schemas.microsoft.com/office/powerpoint/2010/main" val="49301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3882</TotalTime>
  <Words>1589</Words>
  <Application>Microsoft Office PowerPoint</Application>
  <PresentationFormat>Affichage à l'écran (4:3)</PresentationFormat>
  <Paragraphs>335</Paragraphs>
  <Slides>83</Slides>
  <Notes>0</Notes>
  <HiddenSlides>2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92" baseType="lpstr">
      <vt:lpstr>Times New Roman MT Extra Bold</vt:lpstr>
      <vt:lpstr>Arial</vt:lpstr>
      <vt:lpstr>Calibri</vt:lpstr>
      <vt:lpstr>Calibri Light</vt:lpstr>
      <vt:lpstr>Cambria Math</vt:lpstr>
      <vt:lpstr>Symbol</vt:lpstr>
      <vt:lpstr>Times New Roman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herve</dc:creator>
  <cp:lastModifiedBy>herve</cp:lastModifiedBy>
  <cp:revision>268</cp:revision>
  <dcterms:created xsi:type="dcterms:W3CDTF">2014-07-26T14:56:00Z</dcterms:created>
  <dcterms:modified xsi:type="dcterms:W3CDTF">2014-08-26T06:22:39Z</dcterms:modified>
</cp:coreProperties>
</file>