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3"/>
  </p:notesMasterIdLst>
  <p:sldIdLst>
    <p:sldId id="256" r:id="rId2"/>
    <p:sldId id="450" r:id="rId3"/>
    <p:sldId id="282" r:id="rId4"/>
    <p:sldId id="416" r:id="rId5"/>
    <p:sldId id="259" r:id="rId6"/>
    <p:sldId id="280" r:id="rId7"/>
    <p:sldId id="277" r:id="rId8"/>
    <p:sldId id="269" r:id="rId9"/>
    <p:sldId id="281" r:id="rId10"/>
    <p:sldId id="284" r:id="rId11"/>
    <p:sldId id="283" r:id="rId12"/>
    <p:sldId id="260" r:id="rId13"/>
    <p:sldId id="279" r:id="rId14"/>
    <p:sldId id="296" r:id="rId15"/>
    <p:sldId id="298" r:id="rId16"/>
    <p:sldId id="299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295" r:id="rId27"/>
    <p:sldId id="441" r:id="rId28"/>
    <p:sldId id="433" r:id="rId29"/>
    <p:sldId id="303" r:id="rId30"/>
    <p:sldId id="432" r:id="rId31"/>
    <p:sldId id="442" r:id="rId32"/>
    <p:sldId id="261" r:id="rId33"/>
    <p:sldId id="397" r:id="rId34"/>
    <p:sldId id="396" r:id="rId35"/>
    <p:sldId id="428" r:id="rId36"/>
    <p:sldId id="429" r:id="rId37"/>
    <p:sldId id="435" r:id="rId38"/>
    <p:sldId id="425" r:id="rId39"/>
    <p:sldId id="423" r:id="rId40"/>
    <p:sldId id="424" r:id="rId41"/>
    <p:sldId id="306" r:id="rId42"/>
    <p:sldId id="402" r:id="rId43"/>
    <p:sldId id="403" r:id="rId44"/>
    <p:sldId id="314" r:id="rId45"/>
    <p:sldId id="444" r:id="rId46"/>
    <p:sldId id="406" r:id="rId47"/>
    <p:sldId id="422" r:id="rId48"/>
    <p:sldId id="447" r:id="rId49"/>
    <p:sldId id="418" r:id="rId50"/>
    <p:sldId id="461" r:id="rId51"/>
    <p:sldId id="440" r:id="rId52"/>
    <p:sldId id="419" r:id="rId53"/>
    <p:sldId id="452" r:id="rId54"/>
    <p:sldId id="457" r:id="rId55"/>
    <p:sldId id="411" r:id="rId56"/>
    <p:sldId id="412" r:id="rId57"/>
    <p:sldId id="458" r:id="rId58"/>
    <p:sldId id="462" r:id="rId59"/>
    <p:sldId id="463" r:id="rId60"/>
    <p:sldId id="378" r:id="rId61"/>
    <p:sldId id="464" r:id="rId62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62721" autoAdjust="0"/>
  </p:normalViewPr>
  <p:slideViewPr>
    <p:cSldViewPr>
      <p:cViewPr>
        <p:scale>
          <a:sx n="60" d="100"/>
          <a:sy n="60" d="100"/>
        </p:scale>
        <p:origin x="-72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5769C04-CF21-4F32-9941-CBDD99576472}" type="datetimeFigureOut">
              <a:rPr lang="fr-FR" smtClean="0"/>
              <a:t>06/02/2015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4A785FE-696D-40BA-879D-6010BAD554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501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359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46188" y="768350"/>
            <a:ext cx="2465387" cy="18510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8D23C-086B-4190-8375-446473A4A845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610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46188" y="768350"/>
            <a:ext cx="2465387" cy="18510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8D23C-086B-4190-8375-446473A4A845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610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373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459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22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Chaque messager comporte des intérêts et des inconvénients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BCC9-1264-4275-8760-BFFA75DAE05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84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BCC9-1264-4275-8760-BFFA75DAE05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983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BCC9-1264-4275-8760-BFFA75DAE05E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76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DEC284-7B36-412C-9059-9BCD9FEA771C}" type="slidenum">
              <a:rPr lang="fr-FR"/>
              <a:pPr/>
              <a:t>35</a:t>
            </a:fld>
            <a:endParaRPr lang="fr-FR"/>
          </a:p>
        </p:txBody>
      </p:sp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68350"/>
            <a:ext cx="3325812" cy="2495550"/>
          </a:xfrm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553" y="3747362"/>
            <a:ext cx="5679440" cy="5641474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8D3238-CCFE-4F42-82C6-BC1A75B6DE1C}" type="slidenum">
              <a:rPr lang="fr-FR"/>
              <a:pPr/>
              <a:t>36</a:t>
            </a:fld>
            <a:endParaRPr lang="fr-FR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7225" y="1039813"/>
            <a:ext cx="1643063" cy="1233487"/>
          </a:xfrm>
          <a:ln/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3567" y="3164557"/>
            <a:ext cx="6192167" cy="6266923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726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46188" y="768350"/>
            <a:ext cx="2465387" cy="18510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8D23C-086B-4190-8375-446473A4A845}" type="slidenum">
              <a:rPr lang="fr-FR" noProof="0" smtClean="0"/>
              <a:pPr/>
              <a:t>37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73242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386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371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ADE16-C682-42BF-994B-AFBCB4B86980}" type="slidenum">
              <a:rPr lang="fr-FR"/>
              <a:pPr/>
              <a:t>41</a:t>
            </a:fld>
            <a:endParaRPr lang="fr-FR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6188" y="768350"/>
            <a:ext cx="2465387" cy="1851025"/>
          </a:xfrm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344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196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75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75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010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989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076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108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6033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The Astrophysical Journal, 708:965–980, 2010 January 10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BCC9-1264-4275-8760-BFFA75DAE05E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720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8B6299-3320-B64D-A303-3BAEB0F6CCE8}" type="slidenum">
              <a:rPr lang="fr-FR"/>
              <a:pPr/>
              <a:t>8</a:t>
            </a:fld>
            <a:endParaRPr lang="fr-FR"/>
          </a:p>
        </p:txBody>
      </p:sp>
      <p:sp>
        <p:nvSpPr>
          <p:cNvPr id="21329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329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298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6ACB-307D-4299-BDCB-94F293100A7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633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785FE-696D-40BA-879D-6010BAD554D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481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46188" y="768350"/>
            <a:ext cx="2465387" cy="18510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8D23C-086B-4190-8375-446473A4A845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983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46188" y="768350"/>
            <a:ext cx="2465387" cy="18510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8D23C-086B-4190-8375-446473A4A845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61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Th. </a:t>
            </a:r>
            <a:r>
              <a:rPr lang="en-US" dirty="0" err="1" smtClean="0"/>
              <a:t>Stolarczyk</a:t>
            </a:r>
            <a:r>
              <a:rPr lang="en-US" dirty="0" smtClean="0"/>
              <a:t> - E2Phy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1" name="Picture 3" descr="\\Dapdc5\stolar\My Documents\CEA\LogoCEA\irfu_signature_cea_saclay-25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5735047"/>
            <a:ext cx="50800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Dapdc5\stolar\My Documents\CEA\LogoCEA\CEA_logo_quadri-sur-fond-rouge-250x250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735047"/>
            <a:ext cx="628712" cy="5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404813"/>
            <a:ext cx="7772400" cy="100806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628775"/>
            <a:ext cx="3810000" cy="44672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28775"/>
            <a:ext cx="3810000" cy="44672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908175" cy="33337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27 août 2014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124075" y="6524625"/>
            <a:ext cx="5903913" cy="33337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Th. Stolarczyk - E2Phy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43888" y="6524625"/>
            <a:ext cx="900112" cy="333375"/>
          </a:xfrm>
        </p:spPr>
        <p:txBody>
          <a:bodyPr/>
          <a:lstStyle>
            <a:lvl1pPr>
              <a:defRPr/>
            </a:lvl1pPr>
          </a:lstStyle>
          <a:p>
            <a:fld id="{D93EBDFE-92D8-4CD3-AA48-62F7CF246832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08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911352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1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Th. </a:t>
            </a:r>
            <a:r>
              <a:rPr lang="en-US" dirty="0" err="1" smtClean="0"/>
              <a:t>Stolarczyk</a:t>
            </a:r>
            <a:r>
              <a:rPr lang="en-US" dirty="0" smtClean="0"/>
              <a:t> - E2Phy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762000" y="2895600"/>
            <a:ext cx="8001000" cy="3352800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987" y="6464097"/>
            <a:ext cx="343501" cy="28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normAutofit/>
            <a:sp3d prstMaterial="matte"/>
          </a:bodyPr>
          <a:lstStyle>
            <a:lvl1pPr algn="l">
              <a:defRPr sz="2400" b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200400" y="1371600"/>
            <a:ext cx="5791200" cy="5105400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2667000" cy="5105400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262128" y="6666771"/>
            <a:ext cx="2523744" cy="201168"/>
          </a:xfrm>
        </p:spPr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60680" y="0"/>
            <a:ext cx="41564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304800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00400" y="66568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Th. Stolarczyk - E2Phy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96884" y="66568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9786" y="113599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1"/>
            <a:ext cx="9143999" cy="1143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50292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1447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7400" y="6476999"/>
            <a:ext cx="5257800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/>
            <a:r>
              <a:rPr lang="en-US" dirty="0" smtClean="0"/>
              <a:t>Th. </a:t>
            </a:r>
            <a:r>
              <a:rPr lang="en-US" dirty="0" err="1" smtClean="0"/>
              <a:t>Stolarczyk</a:t>
            </a:r>
            <a:r>
              <a:rPr lang="en-US" dirty="0" smtClean="0"/>
              <a:t> - E2Phy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467600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987" y="6464097"/>
            <a:ext cx="343501" cy="28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5.jpeg"/><Relationship Id="rId1" Type="http://schemas.openxmlformats.org/officeDocument/2006/relationships/tags" Target="../tags/tag11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Rayons cosmiques </a:t>
            </a:r>
            <a:br>
              <a:rPr lang="fr-FR" dirty="0" smtClean="0"/>
            </a:br>
            <a:r>
              <a:rPr lang="fr-FR" dirty="0" smtClean="0"/>
              <a:t>de hautes énergies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Th. </a:t>
            </a:r>
            <a:r>
              <a:rPr lang="fr-FR" dirty="0" err="1" smtClean="0"/>
              <a:t>Stolarczyk</a:t>
            </a:r>
            <a:endParaRPr lang="fr-FR" dirty="0" smtClean="0"/>
          </a:p>
          <a:p>
            <a:r>
              <a:rPr lang="fr-FR" dirty="0" smtClean="0"/>
              <a:t>CEA Saclay, </a:t>
            </a:r>
            <a:r>
              <a:rPr lang="fr-FR" dirty="0" err="1" smtClean="0"/>
              <a:t>Irfu</a:t>
            </a:r>
            <a:r>
              <a:rPr lang="fr-FR" dirty="0" smtClean="0"/>
              <a:t>, Service d’astrophysique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417320" cy="9067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542002"/>
            <a:ext cx="5952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i="1" dirty="0"/>
              <a:t>e2φ'14, la Physique des Extrêmes</a:t>
            </a:r>
          </a:p>
        </p:txBody>
      </p:sp>
    </p:spTree>
    <p:extLst>
      <p:ext uri="{BB962C8B-B14F-4D97-AF65-F5344CB8AC3E}">
        <p14:creationId xmlns:p14="http://schemas.microsoft.com/office/powerpoint/2010/main" val="2132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055">
        <p:fade/>
      </p:transition>
    </mc:Choice>
    <mc:Fallback xmlns="">
      <p:transition spd="med" advTm="580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Gerbes atmosphériques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20770"/>
            <a:ext cx="6987158" cy="542470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-2562763" y="3208165"/>
            <a:ext cx="57714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fr-FR" sz="1050" dirty="0" err="1">
                <a:solidFill>
                  <a:schemeClr val="tx1">
                    <a:lumMod val="50000"/>
                  </a:schemeClr>
                </a:solidFill>
              </a:rPr>
              <a:t>movies</a:t>
            </a:r>
            <a:r>
              <a:rPr lang="fr-FR" sz="1050" dirty="0">
                <a:solidFill>
                  <a:schemeClr val="tx1">
                    <a:lumMod val="50000"/>
                  </a:schemeClr>
                </a:solidFill>
              </a:rPr>
              <a:t> have been </a:t>
            </a:r>
            <a:r>
              <a:rPr lang="fr-FR" sz="1050" dirty="0" err="1">
                <a:solidFill>
                  <a:schemeClr val="tx1">
                    <a:lumMod val="50000"/>
                  </a:schemeClr>
                </a:solidFill>
              </a:rPr>
              <a:t>created</a:t>
            </a:r>
            <a:r>
              <a:rPr lang="fr-FR" sz="1050" dirty="0">
                <a:solidFill>
                  <a:schemeClr val="tx1">
                    <a:lumMod val="50000"/>
                  </a:schemeClr>
                </a:solidFill>
              </a:rPr>
              <a:t> by J. </a:t>
            </a:r>
            <a:r>
              <a:rPr lang="fr-FR" sz="1050" dirty="0" err="1">
                <a:solidFill>
                  <a:schemeClr val="tx1">
                    <a:lumMod val="50000"/>
                  </a:schemeClr>
                </a:solidFill>
              </a:rPr>
              <a:t>Oehlschläger</a:t>
            </a:r>
            <a:r>
              <a:rPr lang="fr-FR" sz="1050" dirty="0">
                <a:solidFill>
                  <a:schemeClr val="tx1">
                    <a:lumMod val="50000"/>
                  </a:schemeClr>
                </a:solidFill>
              </a:rPr>
              <a:t> and R. Engel, Institut </a:t>
            </a:r>
            <a:r>
              <a:rPr lang="fr-FR" sz="1050" dirty="0" err="1">
                <a:solidFill>
                  <a:schemeClr val="tx1">
                    <a:lumMod val="50000"/>
                  </a:schemeClr>
                </a:solidFill>
              </a:rPr>
              <a:t>für</a:t>
            </a:r>
            <a:r>
              <a:rPr lang="fr-FR" sz="105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050" dirty="0" err="1">
                <a:solidFill>
                  <a:schemeClr val="tx1">
                    <a:lumMod val="50000"/>
                  </a:schemeClr>
                </a:solidFill>
              </a:rPr>
              <a:t>Kernphysik</a:t>
            </a:r>
            <a:r>
              <a:rPr lang="fr-FR" sz="105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fr-FR" sz="1050" dirty="0" err="1">
                <a:solidFill>
                  <a:schemeClr val="tx1">
                    <a:lumMod val="50000"/>
                  </a:schemeClr>
                </a:solidFill>
              </a:rPr>
              <a:t>Forschungszentrum</a:t>
            </a:r>
            <a:r>
              <a:rPr lang="fr-FR" sz="1050" dirty="0">
                <a:solidFill>
                  <a:schemeClr val="tx1">
                    <a:lumMod val="50000"/>
                  </a:schemeClr>
                </a:solidFill>
              </a:rPr>
              <a:t> Karlsruhe.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81400" y="1184575"/>
            <a:ext cx="2304257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Temps réel : 50 µs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984">
        <p:fade/>
      </p:transition>
    </mc:Choice>
    <mc:Fallback xmlns="">
      <p:transition spd="med" advTm="1389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ersonnel\Photo Perso\Irlande\Photos BR\rs_DSC0282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523"/>
            <a:ext cx="9144000" cy="68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558531" y="15131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Proton (à 90%)</a:t>
            </a:r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4471611" y="-152400"/>
            <a:ext cx="360040" cy="1388019"/>
            <a:chOff x="4333150" y="325553"/>
            <a:chExt cx="360040" cy="1388019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4485806" y="325553"/>
              <a:ext cx="0" cy="97675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xplosion 1 9"/>
            <p:cNvSpPr/>
            <p:nvPr/>
          </p:nvSpPr>
          <p:spPr>
            <a:xfrm>
              <a:off x="4333150" y="1281524"/>
              <a:ext cx="360040" cy="432048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762761" y="1234225"/>
            <a:ext cx="3460326" cy="4432423"/>
            <a:chOff x="4687465" y="1264367"/>
            <a:chExt cx="3460326" cy="4432423"/>
          </a:xfrm>
        </p:grpSpPr>
        <p:cxnSp>
          <p:nvCxnSpPr>
            <p:cNvPr id="14" name="Connecteur droit 13"/>
            <p:cNvCxnSpPr>
              <a:endCxn id="147" idx="0"/>
            </p:cNvCxnSpPr>
            <p:nvPr/>
          </p:nvCxnSpPr>
          <p:spPr>
            <a:xfrm>
              <a:off x="4687465" y="1264367"/>
              <a:ext cx="3460326" cy="398678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6516216" y="4865793"/>
              <a:ext cx="7489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dirty="0" smtClean="0">
                  <a:solidFill>
                    <a:srgbClr val="FFC000"/>
                  </a:solidFill>
                  <a:latin typeface="Symbol" pitchFamily="18" charset="2"/>
                </a:rPr>
                <a:t>p</a:t>
              </a:r>
              <a:r>
                <a:rPr lang="fr-FR" sz="4800" baseline="30000" dirty="0" smtClean="0">
                  <a:solidFill>
                    <a:srgbClr val="FFC000"/>
                  </a:solidFill>
                  <a:latin typeface="Symbol" pitchFamily="18" charset="2"/>
                  <a:sym typeface="Symbol"/>
                </a:rPr>
                <a:t></a:t>
              </a:r>
              <a:endParaRPr lang="fr-FR" sz="4800" baseline="300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76200" y="1711116"/>
            <a:ext cx="3324949" cy="3470883"/>
            <a:chOff x="-62261" y="2189069"/>
            <a:chExt cx="3324949" cy="3470883"/>
          </a:xfrm>
        </p:grpSpPr>
        <p:cxnSp>
          <p:nvCxnSpPr>
            <p:cNvPr id="28" name="Connecteur droit 27"/>
            <p:cNvCxnSpPr>
              <a:stCxn id="33" idx="4"/>
              <a:endCxn id="92" idx="0"/>
            </p:cNvCxnSpPr>
            <p:nvPr/>
          </p:nvCxnSpPr>
          <p:spPr>
            <a:xfrm flipH="1">
              <a:off x="649329" y="2316696"/>
              <a:ext cx="2559359" cy="3343256"/>
            </a:xfrm>
            <a:prstGeom prst="line">
              <a:avLst/>
            </a:prstGeom>
            <a:ln w="38100"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-62261" y="4927349"/>
              <a:ext cx="6671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 smtClean="0">
                  <a:solidFill>
                    <a:srgbClr val="92D050"/>
                  </a:solidFill>
                  <a:latin typeface="Symbol" pitchFamily="18" charset="2"/>
                </a:rPr>
                <a:t>m</a:t>
              </a:r>
              <a:r>
                <a:rPr lang="fr-FR" sz="4000" baseline="30000" dirty="0" smtClean="0">
                  <a:solidFill>
                    <a:srgbClr val="92D050"/>
                  </a:solidFill>
                  <a:latin typeface="Symbol" pitchFamily="18" charset="2"/>
                  <a:sym typeface="Symbol"/>
                </a:rPr>
                <a:t></a:t>
              </a:r>
              <a:endParaRPr lang="fr-FR" sz="4000" baseline="30000" dirty="0">
                <a:solidFill>
                  <a:srgbClr val="92D050"/>
                </a:solidFill>
              </a:endParaRPr>
            </a:p>
          </p:txBody>
        </p:sp>
        <p:sp>
          <p:nvSpPr>
            <p:cNvPr id="33" name="Organigramme : Connecteur 32"/>
            <p:cNvSpPr/>
            <p:nvPr/>
          </p:nvSpPr>
          <p:spPr>
            <a:xfrm>
              <a:off x="3154688" y="2208696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34"/>
            <p:cNvCxnSpPr>
              <a:stCxn id="33" idx="4"/>
            </p:cNvCxnSpPr>
            <p:nvPr/>
          </p:nvCxnSpPr>
          <p:spPr>
            <a:xfrm flipH="1">
              <a:off x="271324" y="2316696"/>
              <a:ext cx="2937364" cy="1948269"/>
            </a:xfrm>
            <a:prstGeom prst="line">
              <a:avLst/>
            </a:prstGeom>
            <a:ln w="38100">
              <a:solidFill>
                <a:srgbClr val="33CC33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1674018" y="2189069"/>
              <a:ext cx="5052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dirty="0" smtClean="0">
                  <a:solidFill>
                    <a:srgbClr val="92D050"/>
                  </a:solidFill>
                  <a:latin typeface="Symbol" pitchFamily="18" charset="2"/>
                </a:rPr>
                <a:t>n</a:t>
              </a:r>
              <a:endParaRPr lang="fr-FR" sz="4800" baseline="30000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401149" y="787473"/>
            <a:ext cx="1723352" cy="1963327"/>
            <a:chOff x="3262688" y="1265426"/>
            <a:chExt cx="1723352" cy="1963327"/>
          </a:xfrm>
        </p:grpSpPr>
        <p:sp>
          <p:nvSpPr>
            <p:cNvPr id="20" name="ZoneTexte 19"/>
            <p:cNvSpPr txBox="1"/>
            <p:nvPr/>
          </p:nvSpPr>
          <p:spPr>
            <a:xfrm>
              <a:off x="3409326" y="1265426"/>
              <a:ext cx="7489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dirty="0" smtClean="0">
                  <a:solidFill>
                    <a:srgbClr val="FFC000"/>
                  </a:solidFill>
                  <a:latin typeface="Symbol" pitchFamily="18" charset="2"/>
                </a:rPr>
                <a:t>p</a:t>
              </a:r>
              <a:r>
                <a:rPr lang="fr-FR" sz="4800" baseline="30000" dirty="0" smtClean="0">
                  <a:solidFill>
                    <a:srgbClr val="FFC000"/>
                  </a:solidFill>
                  <a:latin typeface="Symbol" pitchFamily="18" charset="2"/>
                  <a:sym typeface="Symbol"/>
                </a:rPr>
                <a:t></a:t>
              </a:r>
              <a:endParaRPr lang="fr-FR" sz="4800" baseline="30000" dirty="0">
                <a:solidFill>
                  <a:srgbClr val="FFC000"/>
                </a:solidFill>
              </a:endParaRP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3262688" y="1637372"/>
              <a:ext cx="1723352" cy="1591381"/>
              <a:chOff x="3262688" y="1637372"/>
              <a:chExt cx="1723352" cy="1591381"/>
            </a:xfrm>
          </p:grpSpPr>
          <p:sp>
            <p:nvSpPr>
              <p:cNvPr id="22" name="ZoneTexte 21"/>
              <p:cNvSpPr txBox="1"/>
              <p:nvPr/>
            </p:nvSpPr>
            <p:spPr>
              <a:xfrm>
                <a:off x="4284548" y="2520867"/>
                <a:ext cx="6383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000" dirty="0">
                    <a:latin typeface="Symbol" pitchFamily="18" charset="2"/>
                  </a:rPr>
                  <a:t>p</a:t>
                </a:r>
                <a:r>
                  <a:rPr lang="fr-FR" sz="4000" baseline="30000" dirty="0" smtClean="0">
                    <a:latin typeface="Symbol" pitchFamily="18" charset="2"/>
                    <a:sym typeface="Symbol"/>
                  </a:rPr>
                  <a:t>0</a:t>
                </a:r>
                <a:endParaRPr lang="fr-FR" sz="4000" baseline="30000" dirty="0"/>
              </a:p>
            </p:txBody>
          </p:sp>
          <p:grpSp>
            <p:nvGrpSpPr>
              <p:cNvPr id="3" name="Groupe 2"/>
              <p:cNvGrpSpPr/>
              <p:nvPr/>
            </p:nvGrpSpPr>
            <p:grpSpPr>
              <a:xfrm>
                <a:off x="3262688" y="1637372"/>
                <a:ext cx="1723352" cy="1274694"/>
                <a:chOff x="3262688" y="1637372"/>
                <a:chExt cx="1723352" cy="1274694"/>
              </a:xfrm>
            </p:grpSpPr>
            <p:cxnSp>
              <p:nvCxnSpPr>
                <p:cNvPr id="12" name="Connecteur droit 11"/>
                <p:cNvCxnSpPr>
                  <a:stCxn id="10" idx="2"/>
                  <a:endCxn id="33" idx="6"/>
                </p:cNvCxnSpPr>
                <p:nvPr/>
              </p:nvCxnSpPr>
              <p:spPr>
                <a:xfrm flipH="1">
                  <a:off x="3262688" y="1637372"/>
                  <a:ext cx="1211894" cy="549124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16"/>
                <p:cNvCxnSpPr>
                  <a:stCxn id="10" idx="2"/>
                  <a:endCxn id="100" idx="0"/>
                </p:cNvCxnSpPr>
                <p:nvPr/>
              </p:nvCxnSpPr>
              <p:spPr>
                <a:xfrm flipH="1">
                  <a:off x="4049936" y="1713572"/>
                  <a:ext cx="424646" cy="119849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>
                  <a:stCxn id="10" idx="2"/>
                  <a:endCxn id="39" idx="0"/>
                </p:cNvCxnSpPr>
                <p:nvPr/>
              </p:nvCxnSpPr>
              <p:spPr>
                <a:xfrm>
                  <a:off x="4474582" y="1713572"/>
                  <a:ext cx="511458" cy="931094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" name="Groupe 10"/>
          <p:cNvGrpSpPr/>
          <p:nvPr/>
        </p:nvGrpSpPr>
        <p:grpSpPr>
          <a:xfrm>
            <a:off x="1182069" y="1235619"/>
            <a:ext cx="3430974" cy="3954134"/>
            <a:chOff x="1043608" y="1713572"/>
            <a:chExt cx="3430974" cy="3954134"/>
          </a:xfrm>
        </p:grpSpPr>
        <p:cxnSp>
          <p:nvCxnSpPr>
            <p:cNvPr id="79" name="Connecteur droit 78"/>
            <p:cNvCxnSpPr>
              <a:stCxn id="10" idx="2"/>
              <a:endCxn id="96" idx="0"/>
            </p:cNvCxnSpPr>
            <p:nvPr/>
          </p:nvCxnSpPr>
          <p:spPr>
            <a:xfrm flipH="1">
              <a:off x="1959395" y="1713572"/>
              <a:ext cx="2515187" cy="395413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ZoneTexte 82"/>
            <p:cNvSpPr txBox="1"/>
            <p:nvPr/>
          </p:nvSpPr>
          <p:spPr>
            <a:xfrm>
              <a:off x="1043608" y="4924988"/>
              <a:ext cx="104067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4000" dirty="0" smtClean="0">
                  <a:solidFill>
                    <a:srgbClr val="00B0F0"/>
                  </a:solidFill>
                </a:rPr>
                <a:t>p, n</a:t>
              </a:r>
              <a:endParaRPr lang="fr-FR" sz="4000" dirty="0">
                <a:solidFill>
                  <a:srgbClr val="00B0F0"/>
                </a:solidFill>
              </a:endParaRPr>
            </a:p>
          </p:txBody>
        </p:sp>
      </p:grpSp>
      <p:sp>
        <p:nvSpPr>
          <p:cNvPr id="92" name="Rectangle à coins arrondis 91"/>
          <p:cNvSpPr/>
          <p:nvPr/>
        </p:nvSpPr>
        <p:spPr>
          <a:xfrm>
            <a:off x="321503" y="5181999"/>
            <a:ext cx="932574" cy="600560"/>
          </a:xfrm>
          <a:prstGeom prst="roundRect">
            <a:avLst/>
          </a:prstGeom>
          <a:ln w="38100">
            <a:solidFill>
              <a:srgbClr val="00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98 %</a:t>
            </a:r>
            <a:endParaRPr lang="fr-FR" dirty="0"/>
          </a:p>
        </p:txBody>
      </p:sp>
      <p:sp>
        <p:nvSpPr>
          <p:cNvPr id="96" name="Rectangle à coins arrondis 95"/>
          <p:cNvSpPr/>
          <p:nvPr/>
        </p:nvSpPr>
        <p:spPr>
          <a:xfrm>
            <a:off x="1631569" y="5189753"/>
            <a:ext cx="932574" cy="60056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2 %</a:t>
            </a:r>
            <a:endParaRPr lang="fr-FR" dirty="0"/>
          </a:p>
        </p:txBody>
      </p:sp>
      <p:grpSp>
        <p:nvGrpSpPr>
          <p:cNvPr id="16" name="Groupe 15"/>
          <p:cNvGrpSpPr/>
          <p:nvPr/>
        </p:nvGrpSpPr>
        <p:grpSpPr>
          <a:xfrm>
            <a:off x="3954389" y="2434113"/>
            <a:ext cx="865849" cy="2747886"/>
            <a:chOff x="3815928" y="2912066"/>
            <a:chExt cx="865849" cy="2747886"/>
          </a:xfrm>
        </p:grpSpPr>
        <p:sp>
          <p:nvSpPr>
            <p:cNvPr id="100" name="Organigramme : Connecteur 99"/>
            <p:cNvSpPr/>
            <p:nvPr/>
          </p:nvSpPr>
          <p:spPr>
            <a:xfrm>
              <a:off x="3995936" y="2912066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2" name="Connecteur droit 101"/>
            <p:cNvCxnSpPr>
              <a:stCxn id="100" idx="5"/>
              <a:endCxn id="107" idx="0"/>
            </p:cNvCxnSpPr>
            <p:nvPr/>
          </p:nvCxnSpPr>
          <p:spPr>
            <a:xfrm flipH="1">
              <a:off x="3869928" y="3004250"/>
              <a:ext cx="218192" cy="1152584"/>
            </a:xfrm>
            <a:prstGeom prst="line">
              <a:avLst/>
            </a:prstGeom>
            <a:ln w="31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>
              <a:stCxn id="100" idx="4"/>
              <a:endCxn id="113" idx="1"/>
            </p:cNvCxnSpPr>
            <p:nvPr/>
          </p:nvCxnSpPr>
          <p:spPr>
            <a:xfrm>
              <a:off x="4049936" y="3020066"/>
              <a:ext cx="25294" cy="829401"/>
            </a:xfrm>
            <a:prstGeom prst="line">
              <a:avLst/>
            </a:prstGeom>
            <a:ln w="31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rganigramme : Connecteur 106"/>
            <p:cNvSpPr/>
            <p:nvPr/>
          </p:nvSpPr>
          <p:spPr>
            <a:xfrm>
              <a:off x="3815928" y="4156834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4075230" y="3433968"/>
              <a:ext cx="4379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dirty="0" smtClean="0">
                  <a:latin typeface="Symbol" pitchFamily="18" charset="2"/>
                </a:rPr>
                <a:t>g</a:t>
              </a:r>
              <a:endParaRPr lang="fr-FR" sz="4800" baseline="30000" dirty="0"/>
            </a:p>
          </p:txBody>
        </p:sp>
        <p:cxnSp>
          <p:nvCxnSpPr>
            <p:cNvPr id="115" name="Connecteur droit 114"/>
            <p:cNvCxnSpPr>
              <a:stCxn id="107" idx="4"/>
              <a:endCxn id="116" idx="0"/>
            </p:cNvCxnSpPr>
            <p:nvPr/>
          </p:nvCxnSpPr>
          <p:spPr>
            <a:xfrm>
              <a:off x="3869928" y="4264834"/>
              <a:ext cx="811849" cy="13951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Rectangle à coins arrondis 115"/>
          <p:cNvSpPr/>
          <p:nvPr/>
        </p:nvSpPr>
        <p:spPr>
          <a:xfrm>
            <a:off x="4353951" y="5181999"/>
            <a:ext cx="932574" cy="60056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0,2 %</a:t>
            </a:r>
            <a:endParaRPr lang="fr-FR" dirty="0"/>
          </a:p>
        </p:txBody>
      </p:sp>
      <p:sp>
        <p:nvSpPr>
          <p:cNvPr id="147" name="Rectangle à coins arrondis 146"/>
          <p:cNvSpPr/>
          <p:nvPr/>
        </p:nvSpPr>
        <p:spPr>
          <a:xfrm>
            <a:off x="7626615" y="5251149"/>
            <a:ext cx="1042351" cy="60056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0,04 %</a:t>
            </a:r>
            <a:endParaRPr lang="fr-FR" dirty="0"/>
          </a:p>
        </p:txBody>
      </p:sp>
      <p:grpSp>
        <p:nvGrpSpPr>
          <p:cNvPr id="23" name="Groupe 22"/>
          <p:cNvGrpSpPr/>
          <p:nvPr/>
        </p:nvGrpSpPr>
        <p:grpSpPr>
          <a:xfrm>
            <a:off x="3593472" y="2166713"/>
            <a:ext cx="2547140" cy="3615846"/>
            <a:chOff x="3455011" y="2644666"/>
            <a:chExt cx="2547140" cy="3615846"/>
          </a:xfrm>
        </p:grpSpPr>
        <p:sp>
          <p:nvSpPr>
            <p:cNvPr id="130" name="ZoneTexte 129"/>
            <p:cNvSpPr txBox="1"/>
            <p:nvPr/>
          </p:nvSpPr>
          <p:spPr>
            <a:xfrm>
              <a:off x="3455011" y="4946171"/>
              <a:ext cx="6575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 smtClean="0">
                  <a:solidFill>
                    <a:srgbClr val="FF0000"/>
                  </a:solidFill>
                </a:rPr>
                <a:t>e</a:t>
              </a:r>
              <a:r>
                <a:rPr lang="fr-FR" sz="4000" baseline="30000" dirty="0" smtClean="0">
                  <a:solidFill>
                    <a:srgbClr val="FF0000"/>
                  </a:solidFill>
                  <a:latin typeface="Symbol" pitchFamily="18" charset="2"/>
                  <a:sym typeface="Symbol"/>
                </a:rPr>
                <a:t></a:t>
              </a:r>
              <a:endParaRPr lang="fr-FR" sz="4000" baseline="30000" dirty="0">
                <a:solidFill>
                  <a:srgbClr val="FF0000"/>
                </a:solidFill>
              </a:endParaRPr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4681777" y="2644666"/>
              <a:ext cx="1320374" cy="3615846"/>
              <a:chOff x="4681777" y="2644666"/>
              <a:chExt cx="1320374" cy="3615846"/>
            </a:xfrm>
          </p:grpSpPr>
          <p:sp>
            <p:nvSpPr>
              <p:cNvPr id="39" name="Organigramme : Connecteur 38"/>
              <p:cNvSpPr/>
              <p:nvPr/>
            </p:nvSpPr>
            <p:spPr>
              <a:xfrm>
                <a:off x="4932040" y="2644666"/>
                <a:ext cx="108000" cy="108000"/>
              </a:xfrm>
              <a:prstGeom prst="flowChartConnecto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3" name="Connecteur droit 42"/>
              <p:cNvCxnSpPr>
                <a:stCxn id="39" idx="5"/>
                <a:endCxn id="53" idx="0"/>
              </p:cNvCxnSpPr>
              <p:nvPr/>
            </p:nvCxnSpPr>
            <p:spPr>
              <a:xfrm flipH="1">
                <a:off x="4914032" y="2736850"/>
                <a:ext cx="110192" cy="897976"/>
              </a:xfrm>
              <a:prstGeom prst="line">
                <a:avLst/>
              </a:prstGeom>
              <a:ln w="381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rganigramme : Connecteur 52"/>
              <p:cNvSpPr/>
              <p:nvPr/>
            </p:nvSpPr>
            <p:spPr>
              <a:xfrm>
                <a:off x="4860032" y="3634826"/>
                <a:ext cx="108000" cy="108000"/>
              </a:xfrm>
              <a:prstGeom prst="flowChartConnecto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5" name="Connecteur droit 54"/>
              <p:cNvCxnSpPr>
                <a:stCxn id="53" idx="4"/>
                <a:endCxn id="116" idx="0"/>
              </p:cNvCxnSpPr>
              <p:nvPr/>
            </p:nvCxnSpPr>
            <p:spPr>
              <a:xfrm flipH="1">
                <a:off x="4681777" y="3742826"/>
                <a:ext cx="232255" cy="184092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>
                <a:stCxn id="53" idx="4"/>
              </p:cNvCxnSpPr>
              <p:nvPr/>
            </p:nvCxnSpPr>
            <p:spPr>
              <a:xfrm>
                <a:off x="4914032" y="3742826"/>
                <a:ext cx="738564" cy="2517686"/>
              </a:xfrm>
              <a:prstGeom prst="line">
                <a:avLst/>
              </a:prstGeom>
              <a:ln w="28575">
                <a:solidFill>
                  <a:srgbClr val="33CC33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>
                <a:stCxn id="53" idx="4"/>
              </p:cNvCxnSpPr>
              <p:nvPr/>
            </p:nvCxnSpPr>
            <p:spPr>
              <a:xfrm>
                <a:off x="4914032" y="3742826"/>
                <a:ext cx="1088119" cy="2447937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ZoneTexte 39"/>
              <p:cNvSpPr txBox="1"/>
              <p:nvPr/>
            </p:nvSpPr>
            <p:spPr>
              <a:xfrm>
                <a:off x="5024224" y="3079894"/>
                <a:ext cx="66717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000" dirty="0" smtClean="0">
                    <a:solidFill>
                      <a:srgbClr val="92D050"/>
                    </a:solidFill>
                    <a:latin typeface="Symbol" pitchFamily="18" charset="2"/>
                  </a:rPr>
                  <a:t>m</a:t>
                </a:r>
                <a:r>
                  <a:rPr lang="fr-FR" sz="4000" baseline="30000" dirty="0" smtClean="0">
                    <a:solidFill>
                      <a:srgbClr val="92D050"/>
                    </a:solidFill>
                    <a:latin typeface="Symbol" pitchFamily="18" charset="2"/>
                    <a:sym typeface="Symbol"/>
                  </a:rPr>
                  <a:t></a:t>
                </a:r>
                <a:endParaRPr lang="fr-FR" sz="4000" baseline="30000" dirty="0">
                  <a:solidFill>
                    <a:srgbClr val="92D050"/>
                  </a:solidFill>
                </a:endParaRPr>
              </a:p>
            </p:txBody>
          </p:sp>
        </p:grpSp>
      </p:grpSp>
      <p:sp>
        <p:nvSpPr>
          <p:cNvPr id="24" name="ZoneTexte 23"/>
          <p:cNvSpPr txBox="1"/>
          <p:nvPr/>
        </p:nvSpPr>
        <p:spPr>
          <a:xfrm>
            <a:off x="6591512" y="187309"/>
            <a:ext cx="2406877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Nouvelles particules</a:t>
            </a:r>
          </a:p>
          <a:p>
            <a:r>
              <a:rPr lang="fr-FR" dirty="0" smtClean="0"/>
              <a:t>1932 : e+, Anderson</a:t>
            </a:r>
          </a:p>
          <a:p>
            <a:r>
              <a:rPr lang="fr-FR" dirty="0" smtClean="0"/>
              <a:t>	</a:t>
            </a:r>
            <a:r>
              <a:rPr lang="fr-FR" i="1" dirty="0" smtClean="0"/>
              <a:t>Dirac, 1928</a:t>
            </a:r>
          </a:p>
          <a:p>
            <a:r>
              <a:rPr lang="fr-FR" dirty="0" smtClean="0"/>
              <a:t>1936 :muon</a:t>
            </a:r>
          </a:p>
          <a:p>
            <a:r>
              <a:rPr lang="fr-FR" dirty="0" smtClean="0"/>
              <a:t>1947 : pion</a:t>
            </a:r>
          </a:p>
          <a:p>
            <a:r>
              <a:rPr lang="fr-FR" dirty="0" smtClean="0"/>
              <a:t> 	</a:t>
            </a:r>
            <a:r>
              <a:rPr lang="fr-FR" i="1" dirty="0" err="1" smtClean="0"/>
              <a:t>Yukawa</a:t>
            </a:r>
            <a:r>
              <a:rPr lang="fr-FR" i="1" dirty="0" smtClean="0"/>
              <a:t>, 1935</a:t>
            </a:r>
          </a:p>
          <a:p>
            <a:endParaRPr lang="fr-FR" dirty="0"/>
          </a:p>
          <a:p>
            <a:r>
              <a:rPr lang="fr-FR" dirty="0"/>
              <a:t>+ une </a:t>
            </a:r>
            <a:r>
              <a:rPr lang="fr-FR" dirty="0" smtClean="0"/>
              <a:t>myriade </a:t>
            </a:r>
            <a:r>
              <a:rPr lang="fr-FR" dirty="0"/>
              <a:t>de particules </a:t>
            </a:r>
            <a:r>
              <a:rPr lang="fr-FR" dirty="0" smtClean="0"/>
              <a:t>instables</a:t>
            </a:r>
          </a:p>
          <a:p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7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2276">
        <p:fade/>
      </p:transition>
    </mc:Choice>
    <mc:Fallback xmlns="">
      <p:transition spd="med" advTm="382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6" grpId="0" animBg="1"/>
      <p:bldP spid="116" grpId="0" animBg="1"/>
      <p:bldP spid="147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rayons cosmiques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685800" y="2895600"/>
            <a:ext cx="4267200" cy="3352800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Il existe une « pluie cosmique » continue</a:t>
            </a:r>
          </a:p>
          <a:p>
            <a:pPr lvl="1"/>
            <a:r>
              <a:rPr lang="fr-FR" dirty="0" smtClean="0"/>
              <a:t>Engendrée par des particules chargées</a:t>
            </a:r>
          </a:p>
          <a:p>
            <a:r>
              <a:rPr lang="fr-FR" dirty="0" smtClean="0"/>
              <a:t>Les énergies en jeu sont grandes</a:t>
            </a:r>
          </a:p>
          <a:p>
            <a:pPr lvl="1"/>
            <a:r>
              <a:rPr lang="fr-FR" dirty="0" smtClean="0"/>
              <a:t>Des gerbes sur des centaines de m ou des km</a:t>
            </a:r>
          </a:p>
          <a:p>
            <a:pPr lvl="1"/>
            <a:r>
              <a:rPr lang="fr-FR" dirty="0" smtClean="0"/>
              <a:t>Capable de créer de nouvelles particules dans les gerbes </a:t>
            </a:r>
          </a:p>
        </p:txBody>
      </p:sp>
      <p:pic>
        <p:nvPicPr>
          <p:cNvPr id="7" name="proton1ee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800" y="2838670"/>
            <a:ext cx="3409528" cy="3409528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788">
        <p:fade/>
      </p:transition>
    </mc:Choice>
    <mc:Fallback xmlns="">
      <p:transition spd="med" advTm="81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pauseEvt time="23953" objId="7"/>
        <p14:seekEvt time="23953" objId="7" seek="23896"/>
        <p14:resumeEvt time="23953" objId="7"/>
        <p14:playEvt time="38014" objId="7"/>
        <p14:playEvt time="75950" objId="7"/>
        <p14:stopEvt time="81788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447800" y="1143000"/>
            <a:ext cx="6172200" cy="4419600"/>
            <a:chOff x="1371599" y="965200"/>
            <a:chExt cx="6081938" cy="421159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1599" y="965200"/>
              <a:ext cx="5922279" cy="4211598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7134219" y="4807466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Z</a:t>
              </a:r>
              <a:endParaRPr lang="fr-FR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noProof="0" smtClean="0"/>
              <a:t>Composition des rayons cosmiques</a:t>
            </a:r>
            <a:endParaRPr lang="fr-FR" noProof="0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228600" y="5506998"/>
            <a:ext cx="8229600" cy="1122402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Essentiellement H, He</a:t>
            </a:r>
          </a:p>
          <a:p>
            <a:pPr lvl="1"/>
            <a:r>
              <a:rPr lang="fr-FR" dirty="0" smtClean="0"/>
              <a:t>p + C,O  </a:t>
            </a:r>
            <a:r>
              <a:rPr lang="fr-FR" dirty="0" smtClean="0">
                <a:sym typeface="Symbol"/>
              </a:rPr>
              <a:t> </a:t>
            </a:r>
            <a:r>
              <a:rPr lang="fr-FR" dirty="0"/>
              <a:t>Surabondance en </a:t>
            </a:r>
            <a:r>
              <a:rPr lang="fr-FR" dirty="0" smtClean="0"/>
              <a:t>Li, Be, B </a:t>
            </a:r>
            <a:r>
              <a:rPr lang="fr-FR" dirty="0">
                <a:sym typeface="Symbol"/>
              </a:rPr>
              <a:t> </a:t>
            </a:r>
            <a:r>
              <a:rPr lang="fr-FR" dirty="0" smtClean="0">
                <a:sym typeface="Symbol"/>
              </a:rPr>
              <a:t> Plusieurs milliers d’</a:t>
            </a:r>
            <a:r>
              <a:rPr lang="fr-FR" dirty="0" err="1" smtClean="0">
                <a:sym typeface="Symbol"/>
              </a:rPr>
              <a:t>a.l</a:t>
            </a:r>
            <a:r>
              <a:rPr lang="fr-FR" dirty="0" smtClean="0">
                <a:sym typeface="Symbol"/>
              </a:rPr>
              <a:t>.</a:t>
            </a:r>
            <a:endParaRPr lang="fr-FR" dirty="0" smtClean="0"/>
          </a:p>
          <a:p>
            <a:r>
              <a:rPr lang="fr-FR" dirty="0" smtClean="0"/>
              <a:t>Et </a:t>
            </a:r>
            <a:r>
              <a:rPr lang="fr-FR" dirty="0"/>
              <a:t>aussi des photons, et des neutrinos…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576">
        <p:fade/>
      </p:transition>
    </mc:Choice>
    <mc:Fallback xmlns="">
      <p:transition spd="med" advTm="163576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/>
          <p:cNvGrpSpPr/>
          <p:nvPr/>
        </p:nvGrpSpPr>
        <p:grpSpPr>
          <a:xfrm>
            <a:off x="927436" y="983455"/>
            <a:ext cx="4652676" cy="5645945"/>
            <a:chOff x="927436" y="527327"/>
            <a:chExt cx="4652676" cy="5645945"/>
          </a:xfrm>
          <a:solidFill>
            <a:schemeClr val="tx1"/>
          </a:solidFill>
        </p:grpSpPr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36" y="527327"/>
              <a:ext cx="4652676" cy="564594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4" name="Rectangle 53"/>
            <p:cNvSpPr/>
            <p:nvPr/>
          </p:nvSpPr>
          <p:spPr>
            <a:xfrm>
              <a:off x="2411760" y="1268760"/>
              <a:ext cx="21602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779912" y="2780928"/>
              <a:ext cx="144016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79912" y="3140968"/>
              <a:ext cx="288032" cy="209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987824" y="4797152"/>
              <a:ext cx="162900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491880" y="764704"/>
              <a:ext cx="151216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32" name="Groupe 31"/>
          <p:cNvGrpSpPr/>
          <p:nvPr/>
        </p:nvGrpSpPr>
        <p:grpSpPr>
          <a:xfrm>
            <a:off x="1677758" y="5853362"/>
            <a:ext cx="6984776" cy="624910"/>
            <a:chOff x="467544" y="4972420"/>
            <a:chExt cx="6984776" cy="624910"/>
          </a:xfrm>
        </p:grpSpPr>
        <p:cxnSp>
          <p:nvCxnSpPr>
            <p:cNvPr id="34" name="Connecteur droit avec flèche 33"/>
            <p:cNvCxnSpPr/>
            <p:nvPr/>
          </p:nvCxnSpPr>
          <p:spPr>
            <a:xfrm flipH="1">
              <a:off x="467544" y="4972420"/>
              <a:ext cx="698477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3254374" y="5074110"/>
              <a:ext cx="1031051" cy="52322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2800" dirty="0" smtClean="0"/>
                <a:t>x10</a:t>
              </a:r>
              <a:r>
                <a:rPr lang="en-GB" sz="2800" baseline="30000" dirty="0" smtClean="0"/>
                <a:t>12</a:t>
              </a:r>
              <a:endParaRPr lang="en-GB" sz="2800" baseline="30000" dirty="0"/>
            </a:p>
          </p:txBody>
        </p:sp>
      </p:grpSp>
      <p:sp>
        <p:nvSpPr>
          <p:cNvPr id="13" name="Flèche droite 12"/>
          <p:cNvSpPr/>
          <p:nvPr/>
        </p:nvSpPr>
        <p:spPr>
          <a:xfrm rot="16200000">
            <a:off x="7313786" y="4221925"/>
            <a:ext cx="936104" cy="947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2805" y="2585616"/>
            <a:ext cx="2398066" cy="15664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43" y="5182668"/>
            <a:ext cx="7943030" cy="772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5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667">
        <p:fade/>
      </p:transition>
    </mc:Choice>
    <mc:Fallback xmlns="">
      <p:transition spd="med" advTm="896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73 0.13252 L -4.16667E-6 -8.51064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66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/>
          <p:cNvGrpSpPr/>
          <p:nvPr/>
        </p:nvGrpSpPr>
        <p:grpSpPr>
          <a:xfrm>
            <a:off x="927436" y="983455"/>
            <a:ext cx="4652676" cy="5645945"/>
            <a:chOff x="927436" y="527327"/>
            <a:chExt cx="4652676" cy="5645945"/>
          </a:xfrm>
          <a:solidFill>
            <a:schemeClr val="tx1"/>
          </a:solidFill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36" y="527327"/>
              <a:ext cx="4652676" cy="5645945"/>
            </a:xfrm>
            <a:prstGeom prst="rect">
              <a:avLst/>
            </a:prstGeom>
            <a:grpFill/>
          </p:spPr>
        </p:pic>
        <p:sp>
          <p:nvSpPr>
            <p:cNvPr id="34" name="Rectangle 33"/>
            <p:cNvSpPr/>
            <p:nvPr/>
          </p:nvSpPr>
          <p:spPr>
            <a:xfrm>
              <a:off x="2411760" y="1268760"/>
              <a:ext cx="21602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779912" y="2780928"/>
              <a:ext cx="144016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779912" y="3140968"/>
              <a:ext cx="288032" cy="209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987824" y="4838282"/>
              <a:ext cx="1689684" cy="390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91880" y="764704"/>
              <a:ext cx="151216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3779912" y="3253994"/>
            <a:ext cx="5286585" cy="566167"/>
            <a:chOff x="-1979620" y="2838243"/>
            <a:chExt cx="5286585" cy="566167"/>
          </a:xfrm>
        </p:grpSpPr>
        <p:sp>
          <p:nvSpPr>
            <p:cNvPr id="18" name="ZoneTexte 17"/>
            <p:cNvSpPr txBox="1"/>
            <p:nvPr/>
          </p:nvSpPr>
          <p:spPr>
            <a:xfrm>
              <a:off x="645413" y="2838243"/>
              <a:ext cx="2661552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fr-FR" sz="2400" dirty="0" smtClean="0"/>
                <a:t>1 par m</a:t>
              </a:r>
              <a:r>
                <a:rPr lang="fr-FR" sz="2400" baseline="30000" dirty="0" smtClean="0"/>
                <a:t>2</a:t>
              </a:r>
              <a:r>
                <a:rPr lang="fr-FR" sz="2400" dirty="0" smtClean="0"/>
                <a:t> et par an</a:t>
              </a:r>
              <a:endParaRPr lang="fr-FR" sz="2400" dirty="0"/>
            </a:p>
          </p:txBody>
        </p:sp>
        <p:cxnSp>
          <p:nvCxnSpPr>
            <p:cNvPr id="33" name="Connecteur droit 32"/>
            <p:cNvCxnSpPr/>
            <p:nvPr/>
          </p:nvCxnSpPr>
          <p:spPr>
            <a:xfrm flipH="1">
              <a:off x="-1979620" y="3404410"/>
              <a:ext cx="5280628" cy="0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7" name="Groupe 46"/>
          <p:cNvGrpSpPr/>
          <p:nvPr/>
        </p:nvGrpSpPr>
        <p:grpSpPr>
          <a:xfrm>
            <a:off x="4716017" y="4765449"/>
            <a:ext cx="4344523" cy="554314"/>
            <a:chOff x="768860" y="4531022"/>
            <a:chExt cx="4344523" cy="554314"/>
          </a:xfrm>
        </p:grpSpPr>
        <p:cxnSp>
          <p:nvCxnSpPr>
            <p:cNvPr id="35" name="Connecteur droit 34"/>
            <p:cNvCxnSpPr/>
            <p:nvPr/>
          </p:nvCxnSpPr>
          <p:spPr>
            <a:xfrm flipH="1">
              <a:off x="768860" y="5085336"/>
              <a:ext cx="4344523" cy="0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2177942" y="4531022"/>
              <a:ext cx="2935441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fr-FR" sz="2400" dirty="0" smtClean="0"/>
                <a:t>1 par km</a:t>
              </a:r>
              <a:r>
                <a:rPr lang="fr-FR" sz="2400" baseline="30000" dirty="0" smtClean="0"/>
                <a:t>2</a:t>
              </a:r>
              <a:r>
                <a:rPr lang="fr-FR" sz="2400" dirty="0" smtClean="0"/>
                <a:t> et par an</a:t>
              </a:r>
              <a:endParaRPr lang="fr-FR" sz="2400" dirty="0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2277000" y="1277554"/>
            <a:ext cx="6789497" cy="555346"/>
            <a:chOff x="-2364674" y="718885"/>
            <a:chExt cx="6789497" cy="555346"/>
          </a:xfrm>
        </p:grpSpPr>
        <p:sp>
          <p:nvSpPr>
            <p:cNvPr id="3" name="ZoneTexte 2"/>
            <p:cNvSpPr txBox="1"/>
            <p:nvPr/>
          </p:nvSpPr>
          <p:spPr>
            <a:xfrm>
              <a:off x="938438" y="718885"/>
              <a:ext cx="3480428" cy="461665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fr-FR" sz="2400" dirty="0" smtClean="0"/>
                <a:t>1 par m</a:t>
              </a:r>
              <a:r>
                <a:rPr lang="fr-FR" sz="2400" baseline="30000" dirty="0" smtClean="0"/>
                <a:t>2</a:t>
              </a:r>
              <a:r>
                <a:rPr lang="fr-FR" sz="2400" dirty="0" smtClean="0"/>
                <a:t> et par seconde</a:t>
              </a:r>
              <a:endParaRPr lang="fr-FR" sz="2400" dirty="0"/>
            </a:p>
          </p:txBody>
        </p:sp>
        <p:cxnSp>
          <p:nvCxnSpPr>
            <p:cNvPr id="30" name="Connecteur droit 29"/>
            <p:cNvCxnSpPr/>
            <p:nvPr/>
          </p:nvCxnSpPr>
          <p:spPr>
            <a:xfrm flipH="1">
              <a:off x="-2364674" y="1274231"/>
              <a:ext cx="6789497" cy="0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8" name="Groupe 47"/>
          <p:cNvGrpSpPr/>
          <p:nvPr/>
        </p:nvGrpSpPr>
        <p:grpSpPr>
          <a:xfrm>
            <a:off x="5086724" y="5826164"/>
            <a:ext cx="3984899" cy="574636"/>
            <a:chOff x="65847" y="5769342"/>
            <a:chExt cx="3984899" cy="574636"/>
          </a:xfrm>
        </p:grpSpPr>
        <p:cxnSp>
          <p:nvCxnSpPr>
            <p:cNvPr id="42" name="Connecteur droit 41"/>
            <p:cNvCxnSpPr/>
            <p:nvPr/>
          </p:nvCxnSpPr>
          <p:spPr>
            <a:xfrm flipH="1" flipV="1">
              <a:off x="65847" y="5769342"/>
              <a:ext cx="3973816" cy="17310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807573" y="5882313"/>
              <a:ext cx="3243173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fr-FR" sz="2400" dirty="0" smtClean="0"/>
                <a:t>1 par km</a:t>
              </a:r>
              <a:r>
                <a:rPr lang="fr-FR" sz="2400" baseline="30000" dirty="0" smtClean="0"/>
                <a:t>2</a:t>
              </a:r>
              <a:r>
                <a:rPr lang="fr-FR" sz="2400" dirty="0" smtClean="0"/>
                <a:t> et par siècle</a:t>
              </a:r>
              <a:endParaRPr lang="fr-FR" sz="2400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397873" y="1124778"/>
            <a:ext cx="596582" cy="5208622"/>
            <a:chOff x="-300271" y="764704"/>
            <a:chExt cx="596582" cy="5112568"/>
          </a:xfrm>
        </p:grpSpPr>
        <p:cxnSp>
          <p:nvCxnSpPr>
            <p:cNvPr id="4" name="Connecteur droit avec flèche 3"/>
            <p:cNvCxnSpPr/>
            <p:nvPr/>
          </p:nvCxnSpPr>
          <p:spPr>
            <a:xfrm>
              <a:off x="296311" y="764704"/>
              <a:ext cx="0" cy="511256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 rot="16200000">
              <a:off x="-544680" y="3175763"/>
              <a:ext cx="1012037" cy="52322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2800" dirty="0" smtClean="0"/>
                <a:t>x10</a:t>
              </a:r>
              <a:r>
                <a:rPr lang="en-GB" sz="2800" baseline="30000" dirty="0" smtClean="0"/>
                <a:t>32</a:t>
              </a:r>
              <a:endParaRPr lang="en-GB" sz="2800" baseline="30000" dirty="0"/>
            </a:p>
          </p:txBody>
        </p:sp>
      </p:grp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19" name="Connecteur droit 18"/>
          <p:cNvCxnSpPr/>
          <p:nvPr/>
        </p:nvCxnSpPr>
        <p:spPr>
          <a:xfrm>
            <a:off x="2276999" y="1836589"/>
            <a:ext cx="0" cy="4409412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779912" y="3820161"/>
            <a:ext cx="2037" cy="2444890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714502" y="5319763"/>
            <a:ext cx="1019" cy="934893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5076056" y="5787209"/>
            <a:ext cx="1019" cy="467447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3781949" y="2260312"/>
            <a:ext cx="243047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3200" b="1" dirty="0" err="1" smtClean="0"/>
              <a:t>dN</a:t>
            </a:r>
            <a:r>
              <a:rPr lang="fr-FR" sz="3200" b="1" dirty="0" smtClean="0"/>
              <a:t>/</a:t>
            </a:r>
            <a:r>
              <a:rPr lang="fr-FR" sz="3200" b="1" dirty="0" err="1" smtClean="0"/>
              <a:t>dE</a:t>
            </a:r>
            <a:r>
              <a:rPr lang="fr-FR" sz="3200" b="1" dirty="0" smtClean="0"/>
              <a:t> </a:t>
            </a:r>
            <a:r>
              <a:rPr lang="fr-FR" sz="3200" b="1" dirty="0" smtClean="0">
                <a:sym typeface="Symbol"/>
              </a:rPr>
              <a:t> E</a:t>
            </a:r>
            <a:r>
              <a:rPr lang="fr-FR" sz="3200" b="1" baseline="30000" dirty="0" smtClean="0">
                <a:sym typeface="Symbol"/>
              </a:rPr>
              <a:t>-2.7</a:t>
            </a:r>
            <a:endParaRPr lang="fr-FR" sz="3200" b="1" baseline="3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62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043">
        <p:fade/>
      </p:transition>
    </mc:Choice>
    <mc:Fallback xmlns="">
      <p:transition spd="med" advTm="87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/>
          <p:cNvGrpSpPr/>
          <p:nvPr/>
        </p:nvGrpSpPr>
        <p:grpSpPr>
          <a:xfrm>
            <a:off x="927436" y="983455"/>
            <a:ext cx="4652676" cy="5645945"/>
            <a:chOff x="927436" y="527327"/>
            <a:chExt cx="4652676" cy="5645945"/>
          </a:xfrm>
          <a:solidFill>
            <a:schemeClr val="tx1"/>
          </a:solidFill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36" y="527327"/>
              <a:ext cx="4652676" cy="5645945"/>
            </a:xfrm>
            <a:prstGeom prst="rect">
              <a:avLst/>
            </a:prstGeom>
            <a:grpFill/>
          </p:spPr>
        </p:pic>
        <p:sp>
          <p:nvSpPr>
            <p:cNvPr id="34" name="Rectangle 33"/>
            <p:cNvSpPr/>
            <p:nvPr/>
          </p:nvSpPr>
          <p:spPr>
            <a:xfrm>
              <a:off x="2411760" y="1268760"/>
              <a:ext cx="21602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779912" y="2780928"/>
              <a:ext cx="144016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779912" y="3140968"/>
              <a:ext cx="288032" cy="209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987824" y="4838282"/>
              <a:ext cx="1689684" cy="390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91880" y="764704"/>
              <a:ext cx="151216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3779912" y="3253994"/>
            <a:ext cx="5286585" cy="566167"/>
            <a:chOff x="-1979620" y="2838243"/>
            <a:chExt cx="5286585" cy="566167"/>
          </a:xfrm>
        </p:grpSpPr>
        <p:sp>
          <p:nvSpPr>
            <p:cNvPr id="18" name="ZoneTexte 17"/>
            <p:cNvSpPr txBox="1"/>
            <p:nvPr/>
          </p:nvSpPr>
          <p:spPr>
            <a:xfrm>
              <a:off x="645413" y="2838243"/>
              <a:ext cx="2661552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fr-FR" sz="2400" dirty="0" smtClean="0"/>
                <a:t>1 par m</a:t>
              </a:r>
              <a:r>
                <a:rPr lang="fr-FR" sz="2400" baseline="30000" dirty="0" smtClean="0"/>
                <a:t>2</a:t>
              </a:r>
              <a:r>
                <a:rPr lang="fr-FR" sz="2400" dirty="0" smtClean="0"/>
                <a:t> et par an</a:t>
              </a:r>
              <a:endParaRPr lang="fr-FR" sz="2400" dirty="0"/>
            </a:p>
          </p:txBody>
        </p:sp>
        <p:cxnSp>
          <p:nvCxnSpPr>
            <p:cNvPr id="33" name="Connecteur droit 32"/>
            <p:cNvCxnSpPr/>
            <p:nvPr/>
          </p:nvCxnSpPr>
          <p:spPr>
            <a:xfrm flipH="1">
              <a:off x="-1979620" y="3404410"/>
              <a:ext cx="5280628" cy="0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7" name="Groupe 46"/>
          <p:cNvGrpSpPr/>
          <p:nvPr/>
        </p:nvGrpSpPr>
        <p:grpSpPr>
          <a:xfrm>
            <a:off x="4716017" y="4765449"/>
            <a:ext cx="4344523" cy="554314"/>
            <a:chOff x="768860" y="4531022"/>
            <a:chExt cx="4344523" cy="554314"/>
          </a:xfrm>
        </p:grpSpPr>
        <p:cxnSp>
          <p:nvCxnSpPr>
            <p:cNvPr id="35" name="Connecteur droit 34"/>
            <p:cNvCxnSpPr/>
            <p:nvPr/>
          </p:nvCxnSpPr>
          <p:spPr>
            <a:xfrm flipH="1">
              <a:off x="768860" y="5085336"/>
              <a:ext cx="4344523" cy="0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2177942" y="4531022"/>
              <a:ext cx="2935441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fr-FR" sz="2400" dirty="0" smtClean="0"/>
                <a:t>1 par km</a:t>
              </a:r>
              <a:r>
                <a:rPr lang="fr-FR" sz="2400" baseline="30000" dirty="0" smtClean="0"/>
                <a:t>2</a:t>
              </a:r>
              <a:r>
                <a:rPr lang="fr-FR" sz="2400" dirty="0" smtClean="0"/>
                <a:t> et par an</a:t>
              </a:r>
              <a:endParaRPr lang="fr-FR" sz="2400" dirty="0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2277000" y="1277554"/>
            <a:ext cx="6789497" cy="555346"/>
            <a:chOff x="-2364674" y="718885"/>
            <a:chExt cx="6789497" cy="555346"/>
          </a:xfrm>
        </p:grpSpPr>
        <p:sp>
          <p:nvSpPr>
            <p:cNvPr id="3" name="ZoneTexte 2"/>
            <p:cNvSpPr txBox="1"/>
            <p:nvPr/>
          </p:nvSpPr>
          <p:spPr>
            <a:xfrm>
              <a:off x="938438" y="718885"/>
              <a:ext cx="3480428" cy="461665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fr-FR" sz="2400" dirty="0" smtClean="0"/>
                <a:t>1 par m</a:t>
              </a:r>
              <a:r>
                <a:rPr lang="fr-FR" sz="2400" baseline="30000" dirty="0" smtClean="0"/>
                <a:t>2</a:t>
              </a:r>
              <a:r>
                <a:rPr lang="fr-FR" sz="2400" dirty="0" smtClean="0"/>
                <a:t> et par seconde</a:t>
              </a:r>
              <a:endParaRPr lang="fr-FR" sz="2400" dirty="0"/>
            </a:p>
          </p:txBody>
        </p:sp>
        <p:cxnSp>
          <p:nvCxnSpPr>
            <p:cNvPr id="30" name="Connecteur droit 29"/>
            <p:cNvCxnSpPr/>
            <p:nvPr/>
          </p:nvCxnSpPr>
          <p:spPr>
            <a:xfrm flipH="1">
              <a:off x="-2364674" y="1274231"/>
              <a:ext cx="6789497" cy="0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8" name="Groupe 47"/>
          <p:cNvGrpSpPr/>
          <p:nvPr/>
        </p:nvGrpSpPr>
        <p:grpSpPr>
          <a:xfrm>
            <a:off x="5086724" y="5826164"/>
            <a:ext cx="3973816" cy="574636"/>
            <a:chOff x="65847" y="5769342"/>
            <a:chExt cx="3973816" cy="574636"/>
          </a:xfrm>
        </p:grpSpPr>
        <p:cxnSp>
          <p:nvCxnSpPr>
            <p:cNvPr id="42" name="Connecteur droit 41"/>
            <p:cNvCxnSpPr/>
            <p:nvPr/>
          </p:nvCxnSpPr>
          <p:spPr>
            <a:xfrm flipH="1" flipV="1">
              <a:off x="65847" y="5769342"/>
              <a:ext cx="3973816" cy="17310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796490" y="5882313"/>
              <a:ext cx="3243173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fr-FR" sz="2400" dirty="0" smtClean="0"/>
                <a:t>1 par km</a:t>
              </a:r>
              <a:r>
                <a:rPr lang="fr-FR" sz="2400" baseline="30000" dirty="0" smtClean="0"/>
                <a:t>2</a:t>
              </a:r>
              <a:r>
                <a:rPr lang="fr-FR" sz="2400" dirty="0" smtClean="0"/>
                <a:t> et par siècle</a:t>
              </a:r>
              <a:endParaRPr lang="fr-FR" sz="2400" dirty="0"/>
            </a:p>
          </p:txBody>
        </p:sp>
      </p:grp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19" name="Connecteur droit 18"/>
          <p:cNvCxnSpPr/>
          <p:nvPr/>
        </p:nvCxnSpPr>
        <p:spPr>
          <a:xfrm>
            <a:off x="2276999" y="1836589"/>
            <a:ext cx="0" cy="4409412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779912" y="3820161"/>
            <a:ext cx="2037" cy="2444890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714502" y="5319763"/>
            <a:ext cx="1019" cy="934893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5076056" y="5787209"/>
            <a:ext cx="1019" cy="467447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Flèche droite 9"/>
          <p:cNvSpPr/>
          <p:nvPr/>
        </p:nvSpPr>
        <p:spPr>
          <a:xfrm>
            <a:off x="1465850" y="1840850"/>
            <a:ext cx="864096" cy="504056"/>
          </a:xfrm>
          <a:prstGeom prst="rightArrow">
            <a:avLst/>
          </a:prstGeom>
          <a:solidFill>
            <a:schemeClr val="accent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41" name="Flèche droite 40"/>
          <p:cNvSpPr/>
          <p:nvPr/>
        </p:nvSpPr>
        <p:spPr>
          <a:xfrm>
            <a:off x="1907704" y="3417076"/>
            <a:ext cx="1656184" cy="54006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Ballons</a:t>
            </a:r>
            <a:endParaRPr lang="fr-FR" dirty="0"/>
          </a:p>
        </p:txBody>
      </p:sp>
      <p:sp>
        <p:nvSpPr>
          <p:cNvPr id="44" name="Flèche droite 43"/>
          <p:cNvSpPr/>
          <p:nvPr/>
        </p:nvSpPr>
        <p:spPr>
          <a:xfrm>
            <a:off x="2591780" y="5787208"/>
            <a:ext cx="2628292" cy="546191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Détecteur au sol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411760" y="190821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Satellites</a:t>
            </a:r>
            <a:endParaRPr lang="fr-FR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169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719">
        <p:fade/>
      </p:transition>
    </mc:Choice>
    <mc:Fallback xmlns="">
      <p:transition spd="med" advTm="53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" grpId="0" animBg="1"/>
      <p:bldP spid="44" grpId="0" animBg="1"/>
      <p:bldP spid="13" grpId="0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AMS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700" dirty="0" smtClean="0"/>
              <a:t>(</a:t>
            </a:r>
            <a:r>
              <a:rPr lang="fr-FR" sz="2700" dirty="0"/>
              <a:t>Alpha </a:t>
            </a:r>
            <a:r>
              <a:rPr lang="fr-FR" sz="2700" dirty="0" err="1"/>
              <a:t>magnetic</a:t>
            </a:r>
            <a:r>
              <a:rPr lang="fr-FR" sz="2700" dirty="0"/>
              <a:t> </a:t>
            </a:r>
            <a:r>
              <a:rPr lang="fr-FR" sz="2700" dirty="0" err="1" smtClean="0"/>
              <a:t>spectrometer</a:t>
            </a:r>
            <a:r>
              <a:rPr lang="fr-FR" sz="2700" dirty="0" smtClean="0"/>
              <a:t>)</a:t>
            </a:r>
            <a:endParaRPr lang="fr-FR" sz="27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5" y="1835150"/>
            <a:ext cx="475416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0" y="1981200"/>
            <a:ext cx="4064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724">
        <p:fade/>
      </p:transition>
    </mc:Choice>
    <mc:Fallback xmlns="">
      <p:transition spd="med" advTm="537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9708"/>
            <a:ext cx="72390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75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68">
        <p:fade/>
      </p:transition>
    </mc:Choice>
    <mc:Fallback xmlns="">
      <p:transition spd="med" advTm="75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pour une image  9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00" y="1533525"/>
            <a:ext cx="8229600" cy="462915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9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">
        <p:fade/>
      </p:transition>
    </mc:Choice>
    <mc:Fallback xmlns="">
      <p:transition spd="med" advTm="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 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3581401"/>
          </a:xfrm>
        </p:spPr>
        <p:txBody>
          <a:bodyPr/>
          <a:lstStyle/>
          <a:p>
            <a:r>
              <a:rPr lang="fr-FR" dirty="0" smtClean="0"/>
              <a:t>Historique</a:t>
            </a:r>
          </a:p>
          <a:p>
            <a:endParaRPr lang="fr-FR" dirty="0" smtClean="0"/>
          </a:p>
          <a:p>
            <a:r>
              <a:rPr lang="fr-FR" dirty="0" smtClean="0"/>
              <a:t>Les rayons cosmiques</a:t>
            </a:r>
          </a:p>
          <a:p>
            <a:endParaRPr lang="fr-FR" dirty="0" smtClean="0"/>
          </a:p>
          <a:p>
            <a:r>
              <a:rPr lang="fr-FR" dirty="0" smtClean="0"/>
              <a:t>D’où vient le rayonnement cosmique ?</a:t>
            </a:r>
          </a:p>
          <a:p>
            <a:endParaRPr lang="fr-FR" dirty="0" smtClean="0"/>
          </a:p>
          <a:p>
            <a:r>
              <a:rPr lang="fr-FR" dirty="0" smtClean="0"/>
              <a:t>La réponse pour bientôt ?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CREAM</a:t>
            </a:r>
            <a:br>
              <a:rPr lang="fr-FR" dirty="0" smtClean="0"/>
            </a:br>
            <a:r>
              <a:rPr lang="fr-FR" sz="3100" dirty="0" smtClean="0"/>
              <a:t>(</a:t>
            </a:r>
            <a:r>
              <a:rPr lang="en-US" sz="3100" dirty="0"/>
              <a:t>The Cosmic Ray Energetics and </a:t>
            </a:r>
            <a:r>
              <a:rPr lang="en-US" sz="3100" dirty="0" smtClean="0"/>
              <a:t>Mass</a:t>
            </a:r>
            <a:r>
              <a:rPr lang="fr-FR" sz="3100" dirty="0" smtClean="0"/>
              <a:t>)</a:t>
            </a:r>
            <a:endParaRPr lang="fr-FR" sz="31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206" y="1507033"/>
            <a:ext cx="7047587" cy="468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32">
        <p:fade/>
      </p:transition>
    </mc:Choice>
    <mc:Fallback xmlns="">
      <p:transition spd="med" advTm="74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pour une image  9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6807200" cy="510540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1" name="Picture 2" descr="\\dapdc5\Stolar\My Documents\Communication\2- Vulgarisation\Présentation\Cyclope - 11 avril 2012\images Cyclope\CREAM-DSC_0632-r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254951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4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384">
        <p:fade/>
      </p:transition>
    </mc:Choice>
    <mc:Fallback xmlns="">
      <p:transition spd="med" advTm="323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Observatoire Pierre Auger</a:t>
            </a:r>
            <a:endParaRPr lang="fr-FR" dirty="0"/>
          </a:p>
        </p:txBody>
      </p:sp>
      <p:pic>
        <p:nvPicPr>
          <p:cNvPr id="9" name="Espace réservé pour une image  8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r="-348"/>
          <a:stretch/>
        </p:blipFill>
        <p:spPr>
          <a:xfrm>
            <a:off x="1197429" y="1371600"/>
            <a:ext cx="6662056" cy="510540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249">
        <p:fade/>
      </p:transition>
    </mc:Choice>
    <mc:Fallback xmlns="">
      <p:transition spd="med" advTm="622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Observatoire Pierre Auger</a:t>
            </a:r>
          </a:p>
        </p:txBody>
      </p:sp>
      <p:pic>
        <p:nvPicPr>
          <p:cNvPr id="9" name="Espace réservé pour une image  8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6"/>
          <a:stretch/>
        </p:blipFill>
        <p:spPr>
          <a:xfrm>
            <a:off x="1197429" y="1371600"/>
            <a:ext cx="6651171" cy="510540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7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13">
        <p:fade/>
      </p:transition>
    </mc:Choice>
    <mc:Fallback xmlns="">
      <p:transition spd="med" advTm="6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Observatoire Pierre Auger</a:t>
            </a:r>
          </a:p>
        </p:txBody>
      </p:sp>
      <p:pic>
        <p:nvPicPr>
          <p:cNvPr id="11" name="Espace réservé pour une image  10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295400"/>
            <a:ext cx="6807200" cy="5105400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2590800" y="3962400"/>
            <a:ext cx="2116459" cy="1905000"/>
            <a:chOff x="2590800" y="3962400"/>
            <a:chExt cx="2116459" cy="1905000"/>
          </a:xfrm>
        </p:grpSpPr>
        <p:cxnSp>
          <p:nvCxnSpPr>
            <p:cNvPr id="8" name="Connecteur droit avec flèche 7"/>
            <p:cNvCxnSpPr/>
            <p:nvPr/>
          </p:nvCxnSpPr>
          <p:spPr>
            <a:xfrm flipV="1">
              <a:off x="2590800" y="3962400"/>
              <a:ext cx="1828800" cy="1905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3886200" y="4730234"/>
              <a:ext cx="821059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smtClean="0"/>
                <a:t>1,6 km</a:t>
              </a:r>
              <a:endParaRPr lang="fr-FR" dirty="0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313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28">
        <p:fade/>
      </p:transition>
    </mc:Choice>
    <mc:Fallback xmlns="">
      <p:transition spd="med" advTm="93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Observatoire Pierre Auger</a:t>
            </a:r>
          </a:p>
        </p:txBody>
      </p:sp>
      <p:pic>
        <p:nvPicPr>
          <p:cNvPr id="11" name="Picture 3" descr="fullsite-03091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1066800"/>
            <a:ext cx="68148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408" y="1447800"/>
            <a:ext cx="2472906" cy="3048000"/>
          </a:xfrm>
          <a:prstGeom prst="rect">
            <a:avLst/>
          </a:prstGeom>
          <a:ln/>
          <a:effectLst>
            <a:outerShdw blurRad="63500" dist="135003" dir="2928844" algn="ctr" rotWithShape="0">
              <a:srgbClr val="80808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1295400" y="2099094"/>
            <a:ext cx="300923" cy="186906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396240" y="5486400"/>
            <a:ext cx="4839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480 physiciens de </a:t>
            </a:r>
            <a:r>
              <a:rPr lang="fr-FR" sz="2000" dirty="0"/>
              <a:t>98 </a:t>
            </a:r>
            <a:r>
              <a:rPr lang="fr-FR" sz="2000" dirty="0" smtClean="0"/>
              <a:t>institutions et </a:t>
            </a:r>
            <a:r>
              <a:rPr lang="fr-FR" sz="2000" dirty="0"/>
              <a:t>19 pays</a:t>
            </a:r>
            <a:r>
              <a:rPr lang="fr-FR" sz="2000" dirty="0" smtClean="0"/>
              <a:t>.</a:t>
            </a:r>
            <a:endParaRPr lang="fr-FR" sz="2000" dirty="0"/>
          </a:p>
          <a:p>
            <a:r>
              <a:rPr lang="fr-FR" sz="2000" dirty="0" smtClean="0"/>
              <a:t>Construction 2000-2008</a:t>
            </a:r>
          </a:p>
          <a:p>
            <a:r>
              <a:rPr lang="fr-FR" sz="2000" dirty="0" smtClean="0"/>
              <a:t>3000 km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, 1600 cuves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376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15">
        <p:fade/>
      </p:transition>
    </mc:Choice>
    <mc:Fallback xmlns="">
      <p:transition spd="med" advTm="39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84" name="Picture 102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86543"/>
            <a:ext cx="9144000" cy="567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 smtClean="0"/>
              <a:t>Photo très haute définition du ciel vu en rayons cosmiques !</a:t>
            </a:r>
            <a:endParaRPr lang="fr-FR" sz="2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 rot="5400000">
            <a:off x="8277473" y="1777950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(E. Parizot, 2008)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2372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305">
        <p:fade/>
      </p:transition>
    </mc:Choice>
    <mc:Fallback xmlns="">
      <p:transition spd="med" advTm="295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84" name="Picture 102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86543"/>
            <a:ext cx="9144000" cy="567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>
              <a:buNone/>
            </a:pPr>
            <a:endParaRPr lang="fr-FR" dirty="0"/>
          </a:p>
          <a:p>
            <a:r>
              <a:rPr lang="fr-FR" dirty="0" smtClean="0"/>
              <a:t>Galaxie, B </a:t>
            </a:r>
            <a:r>
              <a:rPr lang="fr-FR" dirty="0" smtClean="0">
                <a:sym typeface="Symbol"/>
              </a:rPr>
              <a:t></a:t>
            </a:r>
            <a:r>
              <a:rPr lang="fr-FR" dirty="0" smtClean="0"/>
              <a:t> </a:t>
            </a:r>
            <a:r>
              <a:rPr lang="fr-FR" dirty="0"/>
              <a:t>1 µG</a:t>
            </a:r>
          </a:p>
          <a:p>
            <a:pPr lvl="1"/>
            <a:r>
              <a:rPr lang="fr-FR" dirty="0"/>
              <a:t>E = 1 </a:t>
            </a:r>
            <a:r>
              <a:rPr lang="fr-FR" dirty="0" err="1"/>
              <a:t>TeV</a:t>
            </a:r>
            <a:r>
              <a:rPr lang="fr-FR" dirty="0"/>
              <a:t>, </a:t>
            </a:r>
            <a:r>
              <a:rPr lang="fr-FR" dirty="0" err="1" smtClean="0"/>
              <a:t>R</a:t>
            </a:r>
            <a:r>
              <a:rPr lang="fr-FR" baseline="-25000" dirty="0" err="1" smtClean="0"/>
              <a:t>g</a:t>
            </a:r>
            <a:r>
              <a:rPr lang="fr-FR" dirty="0" smtClean="0"/>
              <a:t> </a:t>
            </a:r>
            <a:r>
              <a:rPr lang="fr-FR" dirty="0">
                <a:sym typeface="Symbol"/>
              </a:rPr>
              <a:t></a:t>
            </a:r>
            <a:r>
              <a:rPr lang="fr-FR" dirty="0" smtClean="0"/>
              <a:t> </a:t>
            </a:r>
            <a:r>
              <a:rPr lang="fr-FR" dirty="0" err="1" smtClean="0"/>
              <a:t>R</a:t>
            </a:r>
            <a:r>
              <a:rPr lang="fr-FR" baseline="-25000" dirty="0" err="1" smtClean="0"/>
              <a:t>syst</a:t>
            </a:r>
            <a:r>
              <a:rPr lang="fr-FR" baseline="-25000" dirty="0" smtClean="0"/>
              <a:t>. solaire</a:t>
            </a:r>
            <a:endParaRPr lang="fr-FR" baseline="-25000" dirty="0"/>
          </a:p>
          <a:p>
            <a:pPr lvl="1"/>
            <a:r>
              <a:rPr lang="fr-FR" dirty="0"/>
              <a:t>E= 10</a:t>
            </a:r>
            <a:r>
              <a:rPr lang="fr-FR" baseline="30000" dirty="0"/>
              <a:t>20</a:t>
            </a:r>
            <a:r>
              <a:rPr lang="fr-FR" dirty="0"/>
              <a:t> eV, R </a:t>
            </a:r>
            <a:r>
              <a:rPr lang="fr-FR" dirty="0">
                <a:sym typeface="Symbol"/>
              </a:rPr>
              <a:t></a:t>
            </a:r>
            <a:r>
              <a:rPr lang="fr-FR" dirty="0" smtClean="0"/>
              <a:t>  </a:t>
            </a:r>
            <a:r>
              <a:rPr lang="fr-FR" dirty="0" err="1" smtClean="0"/>
              <a:t>R</a:t>
            </a:r>
            <a:r>
              <a:rPr lang="fr-FR" baseline="-25000" dirty="0" err="1" smtClean="0"/>
              <a:t>galaxie</a:t>
            </a:r>
            <a:endParaRPr lang="fr-FR" baseline="-25000" dirty="0" smtClean="0"/>
          </a:p>
          <a:p>
            <a:pPr lvl="1"/>
            <a:endParaRPr lang="fr-FR" baseline="-25000" dirty="0" smtClean="0"/>
          </a:p>
          <a:p>
            <a:pPr lvl="1"/>
            <a:endParaRPr lang="fr-FR" baseline="-25000" dirty="0"/>
          </a:p>
          <a:p>
            <a:r>
              <a:rPr lang="fr-FR" dirty="0" smtClean="0"/>
              <a:t>Extragalactique, B=1 </a:t>
            </a:r>
            <a:r>
              <a:rPr lang="fr-FR" dirty="0" err="1"/>
              <a:t>nG</a:t>
            </a:r>
            <a:endParaRPr lang="fr-FR" dirty="0"/>
          </a:p>
          <a:p>
            <a:pPr lvl="1"/>
            <a:r>
              <a:rPr lang="fr-FR" dirty="0"/>
              <a:t>E = 1 </a:t>
            </a:r>
            <a:r>
              <a:rPr lang="fr-FR" dirty="0" err="1" smtClean="0"/>
              <a:t>TeV</a:t>
            </a:r>
            <a:r>
              <a:rPr lang="fr-FR" dirty="0" smtClean="0"/>
              <a:t>,  </a:t>
            </a:r>
            <a:r>
              <a:rPr lang="fr-FR" dirty="0" err="1" smtClean="0"/>
              <a:t>R</a:t>
            </a:r>
            <a:r>
              <a:rPr lang="fr-FR" baseline="-25000" dirty="0" err="1"/>
              <a:t>g</a:t>
            </a:r>
            <a:r>
              <a:rPr lang="fr-FR" dirty="0" smtClean="0">
                <a:sym typeface="Symbol"/>
              </a:rPr>
              <a:t></a:t>
            </a:r>
            <a:r>
              <a:rPr lang="fr-FR" dirty="0" smtClean="0"/>
              <a:t> </a:t>
            </a:r>
            <a:r>
              <a:rPr lang="fr-FR" dirty="0"/>
              <a:t>1 </a:t>
            </a:r>
            <a:r>
              <a:rPr lang="fr-FR" dirty="0" err="1"/>
              <a:t>a.l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E=10</a:t>
            </a:r>
            <a:r>
              <a:rPr lang="fr-FR" baseline="30000" dirty="0"/>
              <a:t>20</a:t>
            </a:r>
            <a:r>
              <a:rPr lang="fr-FR" dirty="0"/>
              <a:t> eV </a:t>
            </a:r>
            <a:r>
              <a:rPr lang="fr-FR" dirty="0" err="1" smtClean="0"/>
              <a:t>R</a:t>
            </a:r>
            <a:r>
              <a:rPr lang="fr-FR" baseline="-25000" dirty="0" err="1" smtClean="0"/>
              <a:t>g</a:t>
            </a:r>
            <a:r>
              <a:rPr lang="fr-FR" dirty="0" smtClean="0">
                <a:sym typeface="Symbol"/>
              </a:rPr>
              <a:t></a:t>
            </a:r>
            <a:r>
              <a:rPr lang="fr-FR" dirty="0" smtClean="0"/>
              <a:t> </a:t>
            </a:r>
            <a:r>
              <a:rPr lang="fr-FR" dirty="0"/>
              <a:t>100 </a:t>
            </a:r>
            <a:r>
              <a:rPr lang="fr-FR" dirty="0" err="1"/>
              <a:t>Mpc</a:t>
            </a:r>
            <a:endParaRPr lang="fr-FR" dirty="0"/>
          </a:p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 rot="5400000">
            <a:off x="8277473" y="1777950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(E. Parizot, 2008)</a:t>
            </a:r>
            <a:endParaRPr lang="fr-FR" sz="1400" i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5715000" y="2057400"/>
            <a:ext cx="3197422" cy="3200400"/>
            <a:chOff x="5715000" y="2971800"/>
            <a:chExt cx="3197422" cy="3200400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5715000" y="2971800"/>
              <a:ext cx="3197422" cy="3200400"/>
            </a:xfrm>
            <a:prstGeom prst="roundRect">
              <a:avLst>
                <a:gd name="adj" fmla="val 67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4022271"/>
              <a:ext cx="2743200" cy="1879042"/>
            </a:xfrm>
            <a:prstGeom prst="rect">
              <a:avLst/>
            </a:prstGeom>
          </p:spPr>
        </p:pic>
        <p:pic>
          <p:nvPicPr>
            <p:cNvPr id="14" name="Picture 54" descr="fin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124199"/>
              <a:ext cx="2743200" cy="789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3" name="Titre 4"/>
          <p:cNvSpPr txBox="1">
            <a:spLocks/>
          </p:cNvSpPr>
          <p:nvPr/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fr-FR" sz="2800" smtClean="0"/>
              <a:t>Photo très haute définition du ciel vu en rayons cosmiques !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626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305">
        <p:fade/>
      </p:transition>
    </mc:Choice>
    <mc:Fallback xmlns="">
      <p:transition spd="med" advTm="2953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93" y="1978667"/>
            <a:ext cx="4394535" cy="38125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905000"/>
            <a:ext cx="4301476" cy="3924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76224" y="6019800"/>
            <a:ext cx="766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Above 10</a:t>
            </a:r>
            <a:r>
              <a:rPr lang="en-US" baseline="30000" dirty="0" smtClean="0"/>
              <a:t>20</a:t>
            </a:r>
            <a:r>
              <a:rPr lang="en-US" dirty="0" smtClean="0"/>
              <a:t> eV Δφ &lt; 2° that is larger than the experimental resolution!</a:t>
            </a:r>
            <a:endParaRPr lang="en-US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A002-E1A6-3044-ABD4-F5A9F5D87774}" type="slidenum">
              <a:rPr lang="it-IT" smtClean="0"/>
              <a:t>28</a:t>
            </a:fld>
            <a:endParaRPr lang="it-IT" dirty="0"/>
          </a:p>
        </p:txBody>
      </p:sp>
      <p:graphicFrame>
        <p:nvGraphicFramePr>
          <p:cNvPr id="10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298941"/>
              </p:ext>
            </p:extLst>
          </p:nvPr>
        </p:nvGraphicFramePr>
        <p:xfrm>
          <a:off x="1211685" y="1905000"/>
          <a:ext cx="12985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0" name="Equation" r:id="rId5" imgW="863600" imgH="317500" progId="Equation.3">
                  <p:embed/>
                </p:oleObj>
              </mc:Choice>
              <mc:Fallback>
                <p:oleObj name="Equation" r:id="rId5" imgW="8636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685" y="1905000"/>
                        <a:ext cx="1298575" cy="47942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83826"/>
              </p:ext>
            </p:extLst>
          </p:nvPr>
        </p:nvGraphicFramePr>
        <p:xfrm>
          <a:off x="5334000" y="1738954"/>
          <a:ext cx="13176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" name="Equation" r:id="rId7" imgW="876300" imgH="317500" progId="Equation.3">
                  <p:embed/>
                </p:oleObj>
              </mc:Choice>
              <mc:Fallback>
                <p:oleObj name="Equation" r:id="rId7" imgW="8763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738954"/>
                        <a:ext cx="1317625" cy="47942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94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085">
        <p:fade/>
      </p:transition>
    </mc:Choice>
    <mc:Fallback xmlns="">
      <p:transition spd="med" advTm="430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Anisotropie(?) Auger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552" y="1165920"/>
            <a:ext cx="7632848" cy="43204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1676399" y="5486400"/>
            <a:ext cx="5923597" cy="101566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dirty="0" smtClean="0"/>
              <a:t>Observatoire Pierre Auger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 smtClean="0"/>
              <a:t>69 </a:t>
            </a:r>
            <a:r>
              <a:rPr lang="fr-FR" sz="2800" dirty="0" err="1" smtClean="0"/>
              <a:t>ev</a:t>
            </a:r>
            <a:r>
              <a:rPr lang="fr-FR" sz="2800" baseline="30000" dirty="0" err="1" smtClean="0"/>
              <a:t>ts</a:t>
            </a:r>
            <a:r>
              <a:rPr lang="fr-FR" sz="2800" dirty="0" smtClean="0"/>
              <a:t>, E &gt; 5·10</a:t>
            </a:r>
            <a:r>
              <a:rPr lang="fr-FR" sz="2800" baseline="30000" dirty="0" smtClean="0"/>
              <a:t>19</a:t>
            </a:r>
            <a:r>
              <a:rPr lang="fr-FR" sz="2800" dirty="0" smtClean="0"/>
              <a:t> eV (2004- 2009)</a:t>
            </a:r>
            <a:endParaRPr lang="fr-FR" sz="2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778">
        <p:fade/>
      </p:transition>
    </mc:Choice>
    <mc:Fallback xmlns="">
      <p:transition spd="med" advTm="1117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Préambule – Unités d’énergie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L’</a:t>
            </a:r>
            <a:r>
              <a:rPr lang="fr-FR" dirty="0" err="1" smtClean="0"/>
              <a:t>électron-volt</a:t>
            </a:r>
            <a:endParaRPr lang="fr-FR" dirty="0" smtClean="0"/>
          </a:p>
          <a:p>
            <a:pPr lvl="1"/>
            <a:r>
              <a:rPr lang="fr-FR" dirty="0" smtClean="0"/>
              <a:t>1 eV = 1,6 10</a:t>
            </a:r>
            <a:r>
              <a:rPr lang="fr-FR" baseline="30000" dirty="0" smtClean="0"/>
              <a:t>-19</a:t>
            </a:r>
            <a:r>
              <a:rPr lang="fr-FR" dirty="0" smtClean="0"/>
              <a:t> J </a:t>
            </a:r>
          </a:p>
          <a:p>
            <a:pPr lvl="1"/>
            <a:r>
              <a:rPr lang="fr-FR" dirty="0"/>
              <a:t> l'énergie cinétique acquise par un électron accéléré depuis le repos par une différence de potentiel d'un </a:t>
            </a:r>
            <a:r>
              <a:rPr lang="fr-FR" dirty="0" smtClean="0"/>
              <a:t>volt</a:t>
            </a:r>
          </a:p>
          <a:p>
            <a:endParaRPr lang="fr-FR" dirty="0" smtClean="0"/>
          </a:p>
          <a:p>
            <a:r>
              <a:rPr lang="fr-FR" dirty="0" smtClean="0"/>
              <a:t>eV: lumière visible</a:t>
            </a:r>
          </a:p>
          <a:p>
            <a:r>
              <a:rPr lang="fr-FR" dirty="0" err="1" smtClean="0"/>
              <a:t>keV</a:t>
            </a:r>
            <a:r>
              <a:rPr lang="fr-FR" dirty="0" smtClean="0"/>
              <a:t> (10</a:t>
            </a:r>
            <a:r>
              <a:rPr lang="fr-FR" baseline="30000" dirty="0" smtClean="0"/>
              <a:t>3</a:t>
            </a:r>
            <a:r>
              <a:rPr lang="fr-FR" dirty="0" smtClean="0"/>
              <a:t>): liaison atomique – Rayons X</a:t>
            </a:r>
          </a:p>
          <a:p>
            <a:r>
              <a:rPr lang="fr-FR" dirty="0" smtClean="0"/>
              <a:t>MeV (10</a:t>
            </a:r>
            <a:r>
              <a:rPr lang="fr-FR" baseline="30000" dirty="0" smtClean="0"/>
              <a:t>6</a:t>
            </a:r>
            <a:r>
              <a:rPr lang="fr-FR" dirty="0" smtClean="0"/>
              <a:t>): liaison d’un nucléon dans le noyau</a:t>
            </a:r>
          </a:p>
          <a:p>
            <a:r>
              <a:rPr lang="fr-FR" dirty="0" err="1" smtClean="0"/>
              <a:t>GeV</a:t>
            </a:r>
            <a:r>
              <a:rPr lang="fr-FR" dirty="0" smtClean="0"/>
              <a:t> (10</a:t>
            </a:r>
            <a:r>
              <a:rPr lang="fr-FR" baseline="30000" dirty="0" smtClean="0"/>
              <a:t>9</a:t>
            </a:r>
            <a:r>
              <a:rPr lang="fr-FR" dirty="0" smtClean="0"/>
              <a:t>): masse du proton (</a:t>
            </a:r>
            <a:r>
              <a:rPr lang="fr-FR" dirty="0" err="1" smtClean="0"/>
              <a:t>GeV</a:t>
            </a:r>
            <a:r>
              <a:rPr lang="fr-FR" dirty="0" smtClean="0"/>
              <a:t>/c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</a:p>
          <a:p>
            <a:endParaRPr lang="fr-FR" dirty="0" smtClean="0"/>
          </a:p>
          <a:p>
            <a:r>
              <a:rPr lang="fr-FR" dirty="0" smtClean="0"/>
              <a:t>…</a:t>
            </a:r>
            <a:r>
              <a:rPr lang="fr-FR" dirty="0" err="1" smtClean="0"/>
              <a:t>TeV</a:t>
            </a:r>
            <a:r>
              <a:rPr lang="fr-FR" dirty="0" smtClean="0"/>
              <a:t> (10</a:t>
            </a:r>
            <a:r>
              <a:rPr lang="fr-FR" baseline="30000" dirty="0" smtClean="0"/>
              <a:t>12</a:t>
            </a:r>
            <a:r>
              <a:rPr lang="fr-FR" dirty="0" smtClean="0"/>
              <a:t>), </a:t>
            </a:r>
            <a:r>
              <a:rPr lang="fr-FR" dirty="0" err="1" smtClean="0"/>
              <a:t>PeV</a:t>
            </a:r>
            <a:r>
              <a:rPr lang="fr-FR" dirty="0" smtClean="0"/>
              <a:t> (10</a:t>
            </a:r>
            <a:r>
              <a:rPr lang="fr-FR" baseline="30000" dirty="0" smtClean="0"/>
              <a:t>15</a:t>
            </a:r>
            <a:r>
              <a:rPr lang="fr-FR" dirty="0" smtClean="0"/>
              <a:t>), </a:t>
            </a:r>
            <a:r>
              <a:rPr lang="fr-FR" dirty="0" err="1" smtClean="0"/>
              <a:t>EeV</a:t>
            </a:r>
            <a:r>
              <a:rPr lang="fr-FR" dirty="0" smtClean="0"/>
              <a:t> (10</a:t>
            </a:r>
            <a:r>
              <a:rPr lang="fr-FR" baseline="30000" dirty="0" smtClean="0"/>
              <a:t>18</a:t>
            </a:r>
            <a:r>
              <a:rPr lang="fr-FR" dirty="0" smtClean="0"/>
              <a:t>), </a:t>
            </a:r>
            <a:r>
              <a:rPr lang="fr-FR" dirty="0" err="1" smtClean="0"/>
              <a:t>ZeV</a:t>
            </a:r>
            <a:r>
              <a:rPr lang="fr-FR" dirty="0" smtClean="0"/>
              <a:t> (10</a:t>
            </a:r>
            <a:r>
              <a:rPr lang="fr-FR" baseline="30000" dirty="0" smtClean="0"/>
              <a:t>21</a:t>
            </a:r>
            <a:r>
              <a:rPr lang="fr-FR" dirty="0" smtClean="0"/>
              <a:t>)</a:t>
            </a:r>
          </a:p>
          <a:p>
            <a:pPr marL="457200" lvl="1" indent="0">
              <a:buNone/>
            </a:pP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4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433">
        <p:fade/>
      </p:transition>
    </mc:Choice>
    <mc:Fallback xmlns="">
      <p:transition spd="med" advTm="704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Composition à haute énergie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Changement de composition (?)</a:t>
            </a:r>
            <a:endParaRPr lang="fr-FR" sz="24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sz="2400" dirty="0" smtClean="0"/>
              <a:t>Absorption ou limitation des accélérateurs ?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8" name="Picture 4" descr="\\Dapdc5\stolar\My Documents\Communication\2- Vulgarisation\Présentation\E2PHY Aout 2014\Composition-XmaxEnerg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6" y="2895600"/>
            <a:ext cx="4267764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Dapdc5\stolar\My Documents\Communication\2- Vulgarisation\Présentation\E2PHY Aout 2014\Specte energy Cutoff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3873" y="2895600"/>
            <a:ext cx="473012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399">
        <p:fade/>
      </p:transition>
    </mc:Choice>
    <mc:Fallback xmlns="">
      <p:transition spd="med" advTm="2593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Effet GZK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4" name="Groupe 3"/>
          <p:cNvGrpSpPr/>
          <p:nvPr/>
        </p:nvGrpSpPr>
        <p:grpSpPr>
          <a:xfrm>
            <a:off x="1130308" y="1371600"/>
            <a:ext cx="6677124" cy="4945593"/>
            <a:chOff x="3180899" y="1448780"/>
            <a:chExt cx="5783591" cy="4283773"/>
          </a:xfrm>
        </p:grpSpPr>
        <p:pic>
          <p:nvPicPr>
            <p:cNvPr id="1028" name="Picture 4" descr="\\Dapdc5\stolar\My Documents\Comités\Prospective Irfu IN2P3\GT5\Images\gzk_effect-[Converti]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2" y="1448780"/>
              <a:ext cx="5112568" cy="42837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sp>
          <p:nvSpPr>
            <p:cNvPr id="6" name="Pentagone 5"/>
            <p:cNvSpPr/>
            <p:nvPr/>
          </p:nvSpPr>
          <p:spPr>
            <a:xfrm>
              <a:off x="5436098" y="1736812"/>
              <a:ext cx="792088" cy="36004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p</a:t>
              </a:r>
              <a:endParaRPr lang="fr-FR" dirty="0"/>
            </a:p>
          </p:txBody>
        </p:sp>
        <p:sp>
          <p:nvSpPr>
            <p:cNvPr id="8" name="Pentagone 7"/>
            <p:cNvSpPr/>
            <p:nvPr/>
          </p:nvSpPr>
          <p:spPr>
            <a:xfrm>
              <a:off x="4634988" y="4145450"/>
              <a:ext cx="648072" cy="399674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latin typeface="Symbol" pitchFamily="18" charset="2"/>
                </a:rPr>
                <a:t>g</a:t>
              </a:r>
              <a:endParaRPr lang="fr-FR" sz="2400" b="1" dirty="0">
                <a:latin typeface="Symbol" pitchFamily="18" charset="2"/>
              </a:endParaRPr>
            </a:p>
          </p:txBody>
        </p:sp>
        <p:sp>
          <p:nvSpPr>
            <p:cNvPr id="9" name="Pentagone 8"/>
            <p:cNvSpPr/>
            <p:nvPr/>
          </p:nvSpPr>
          <p:spPr>
            <a:xfrm>
              <a:off x="6408206" y="4235275"/>
              <a:ext cx="1116124" cy="288032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/>
                <a:t>Astro</a:t>
              </a:r>
              <a:r>
                <a:rPr lang="fr-FR" dirty="0" smtClean="0"/>
                <a:t> p</a:t>
              </a:r>
              <a:endParaRPr lang="fr-FR" dirty="0"/>
            </a:p>
          </p:txBody>
        </p:sp>
        <p:cxnSp>
          <p:nvCxnSpPr>
            <p:cNvPr id="11" name="Connecteur droit 10"/>
            <p:cNvCxnSpPr/>
            <p:nvPr/>
          </p:nvCxnSpPr>
          <p:spPr>
            <a:xfrm flipV="1">
              <a:off x="6408207" y="2384884"/>
              <a:ext cx="1" cy="2138423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 rot="16200000">
              <a:off x="2201849" y="2960431"/>
              <a:ext cx="2327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/>
                <a:t>Longueur d’interaction</a:t>
              </a:r>
              <a:endParaRPr lang="fr-F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463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186">
        <p:fade/>
      </p:transition>
    </mc:Choice>
    <mc:Fallback xmlns="">
      <p:transition spd="med" advTm="1231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D’où vient le rayonnement cosmique 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milkyway_gleason_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7" y="3276600"/>
            <a:ext cx="8748713" cy="279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5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030">
        <p:fade/>
      </p:transition>
    </mc:Choice>
    <mc:Fallback xmlns="">
      <p:transition spd="med" advTm="560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-1976058" y="1033680"/>
            <a:ext cx="3026191" cy="455312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83000"/>
                </a:srgbClr>
              </a:gs>
              <a:gs pos="50000">
                <a:srgbClr val="FFFF00">
                  <a:tint val="44500"/>
                  <a:satMod val="160000"/>
                  <a:alpha val="41000"/>
                </a:srgbClr>
              </a:gs>
              <a:gs pos="100000">
                <a:srgbClr val="FFFF00">
                  <a:tint val="23500"/>
                  <a:satMod val="160000"/>
                  <a:alpha val="14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588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634527" y="2640593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7" name="Ellipse 6"/>
          <p:cNvSpPr/>
          <p:nvPr/>
        </p:nvSpPr>
        <p:spPr>
          <a:xfrm>
            <a:off x="274487" y="2796671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8" name="Ellipse 7"/>
          <p:cNvSpPr/>
          <p:nvPr/>
        </p:nvSpPr>
        <p:spPr>
          <a:xfrm>
            <a:off x="22459" y="3543699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9" name="Ellipse 8"/>
          <p:cNvSpPr/>
          <p:nvPr/>
        </p:nvSpPr>
        <p:spPr>
          <a:xfrm>
            <a:off x="286362" y="2329753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0" name="Ellipse 9"/>
          <p:cNvSpPr/>
          <p:nvPr/>
        </p:nvSpPr>
        <p:spPr>
          <a:xfrm>
            <a:off x="312538" y="3363679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1" name="Ellipse 10"/>
          <p:cNvSpPr/>
          <p:nvPr/>
        </p:nvSpPr>
        <p:spPr>
          <a:xfrm>
            <a:off x="312538" y="3932543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2" name="Ellipse 11"/>
          <p:cNvSpPr/>
          <p:nvPr/>
        </p:nvSpPr>
        <p:spPr>
          <a:xfrm>
            <a:off x="224560" y="4580615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3" name="Ellipse 12"/>
          <p:cNvSpPr/>
          <p:nvPr/>
        </p:nvSpPr>
        <p:spPr>
          <a:xfrm>
            <a:off x="672578" y="3611326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4" name="Ellipse 13"/>
          <p:cNvSpPr/>
          <p:nvPr/>
        </p:nvSpPr>
        <p:spPr>
          <a:xfrm>
            <a:off x="224560" y="1772303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5" name="Ellipse 14"/>
          <p:cNvSpPr/>
          <p:nvPr/>
        </p:nvSpPr>
        <p:spPr>
          <a:xfrm>
            <a:off x="178350" y="4483092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16" name="Ellipse 15"/>
          <p:cNvSpPr/>
          <p:nvPr/>
        </p:nvSpPr>
        <p:spPr>
          <a:xfrm>
            <a:off x="166475" y="4940655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17" name="Ellipse 16"/>
          <p:cNvSpPr/>
          <p:nvPr/>
        </p:nvSpPr>
        <p:spPr>
          <a:xfrm>
            <a:off x="492558" y="2024331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18" name="Ellipse 17"/>
          <p:cNvSpPr/>
          <p:nvPr/>
        </p:nvSpPr>
        <p:spPr>
          <a:xfrm>
            <a:off x="694285" y="3255667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19" name="Ellipse 18"/>
          <p:cNvSpPr/>
          <p:nvPr/>
        </p:nvSpPr>
        <p:spPr>
          <a:xfrm>
            <a:off x="116548" y="2586644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20" name="Ellipse 19"/>
          <p:cNvSpPr/>
          <p:nvPr/>
        </p:nvSpPr>
        <p:spPr>
          <a:xfrm>
            <a:off x="193429" y="1542226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21" name="Ellipse 20"/>
          <p:cNvSpPr/>
          <p:nvPr/>
        </p:nvSpPr>
        <p:spPr>
          <a:xfrm>
            <a:off x="312538" y="3763451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22" name="Ellipse 21"/>
          <p:cNvSpPr/>
          <p:nvPr/>
        </p:nvSpPr>
        <p:spPr>
          <a:xfrm>
            <a:off x="166475" y="3202228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23" name="Ellipse 22"/>
          <p:cNvSpPr/>
          <p:nvPr/>
        </p:nvSpPr>
        <p:spPr>
          <a:xfrm>
            <a:off x="655504" y="4297014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24" name="Titre 2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/>
              <a:t>Accélération des e</a:t>
            </a:r>
            <a:r>
              <a:rPr lang="fr-FR" sz="4000" baseline="30000" dirty="0" smtClean="0"/>
              <a:t>-</a:t>
            </a:r>
            <a:endParaRPr lang="fr-FR" sz="4000" baseline="300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5031357" y="2032198"/>
            <a:ext cx="1418532" cy="59510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e-</a:t>
            </a:r>
            <a:endParaRPr lang="fr-FR" sz="24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4999547" y="332655"/>
            <a:ext cx="1386722" cy="59510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Radio</a:t>
            </a:r>
            <a:endParaRPr lang="fr-FR" sz="2400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4999547" y="1036736"/>
            <a:ext cx="1418532" cy="65461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Optique</a:t>
            </a:r>
            <a:endParaRPr lang="fr-FR" sz="2400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5043751" y="3066124"/>
            <a:ext cx="1410702" cy="59510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X</a:t>
            </a:r>
            <a:endParaRPr lang="fr-FR" sz="2400" dirty="0"/>
          </a:p>
        </p:txBody>
      </p:sp>
      <p:sp>
        <p:nvSpPr>
          <p:cNvPr id="31" name="Rectangle à coins arrondis 30"/>
          <p:cNvSpPr/>
          <p:nvPr/>
        </p:nvSpPr>
        <p:spPr>
          <a:xfrm>
            <a:off x="5031357" y="4760634"/>
            <a:ext cx="1410702" cy="59510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Gamma</a:t>
            </a:r>
            <a:endParaRPr lang="fr-FR" sz="2400" dirty="0"/>
          </a:p>
        </p:txBody>
      </p:sp>
      <p:cxnSp>
        <p:nvCxnSpPr>
          <p:cNvPr id="33" name="Connecteur droit avec flèche 32"/>
          <p:cNvCxnSpPr>
            <a:stCxn id="26" idx="16"/>
            <a:endCxn id="29" idx="1"/>
          </p:cNvCxnSpPr>
          <p:nvPr/>
        </p:nvCxnSpPr>
        <p:spPr>
          <a:xfrm flipV="1">
            <a:off x="3673272" y="1364045"/>
            <a:ext cx="1326275" cy="1047177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3445664" y="3539632"/>
            <a:ext cx="344973" cy="0"/>
          </a:xfrm>
          <a:prstGeom prst="straightConnector1">
            <a:avLst/>
          </a:prstGeom>
          <a:ln w="381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366123" y="3390361"/>
            <a:ext cx="50405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FF9966"/>
                </a:solidFill>
              </a:rPr>
              <a:t>B</a:t>
            </a:r>
            <a:endParaRPr lang="fr-FR" sz="4400" dirty="0">
              <a:solidFill>
                <a:srgbClr val="FF9966"/>
              </a:solidFill>
            </a:endParaRPr>
          </a:p>
        </p:txBody>
      </p:sp>
      <p:cxnSp>
        <p:nvCxnSpPr>
          <p:cNvPr id="40" name="Connecteur droit avec flèche 39"/>
          <p:cNvCxnSpPr>
            <a:stCxn id="26" idx="15"/>
            <a:endCxn id="28" idx="1"/>
          </p:cNvCxnSpPr>
          <p:nvPr/>
        </p:nvCxnSpPr>
        <p:spPr>
          <a:xfrm flipV="1">
            <a:off x="2740811" y="630209"/>
            <a:ext cx="2258736" cy="2057238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Arc 45"/>
          <p:cNvSpPr/>
          <p:nvPr/>
        </p:nvSpPr>
        <p:spPr>
          <a:xfrm rot="10054506">
            <a:off x="367382" y="4299450"/>
            <a:ext cx="3605971" cy="810728"/>
          </a:xfrm>
          <a:prstGeom prst="arc">
            <a:avLst>
              <a:gd name="adj1" fmla="val 14862746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/>
          <p:cNvCxnSpPr>
            <a:endCxn id="31" idx="1"/>
          </p:cNvCxnSpPr>
          <p:nvPr/>
        </p:nvCxnSpPr>
        <p:spPr>
          <a:xfrm flipV="1">
            <a:off x="2434516" y="5058188"/>
            <a:ext cx="2596841" cy="2755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xplosion 1 47"/>
          <p:cNvSpPr/>
          <p:nvPr/>
        </p:nvSpPr>
        <p:spPr>
          <a:xfrm>
            <a:off x="2310691" y="4804834"/>
            <a:ext cx="374306" cy="468607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2342714" y="4481159"/>
            <a:ext cx="86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Photon</a:t>
            </a:r>
            <a:endParaRPr lang="fr-FR" dirty="0"/>
          </a:p>
        </p:txBody>
      </p:sp>
      <p:sp>
        <p:nvSpPr>
          <p:cNvPr id="50" name="Rectangle à coins arrondis 49"/>
          <p:cNvSpPr/>
          <p:nvPr/>
        </p:nvSpPr>
        <p:spPr>
          <a:xfrm>
            <a:off x="6542298" y="330224"/>
            <a:ext cx="1676028" cy="5951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Nançay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6587029" y="1963911"/>
            <a:ext cx="1594495" cy="73168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AMS</a:t>
            </a:r>
          </a:p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CREAM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6597348" y="2756704"/>
            <a:ext cx="1584176" cy="121394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XMM/Chandra </a:t>
            </a:r>
            <a:r>
              <a:rPr lang="fr-FR" sz="2000" dirty="0" err="1" smtClean="0">
                <a:solidFill>
                  <a:schemeClr val="tx1"/>
                </a:solidFill>
              </a:rPr>
              <a:t>Integral</a:t>
            </a:r>
            <a:endParaRPr lang="fr-FR" sz="2000" dirty="0" smtClean="0">
              <a:solidFill>
                <a:schemeClr val="tx1"/>
              </a:solidFill>
            </a:endParaRPr>
          </a:p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LOFT</a:t>
            </a:r>
          </a:p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ATHENA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53" name="Rectangle à coins arrondis 52"/>
          <p:cNvSpPr/>
          <p:nvPr/>
        </p:nvSpPr>
        <p:spPr>
          <a:xfrm>
            <a:off x="6597348" y="4221087"/>
            <a:ext cx="1584176" cy="15841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SVOM</a:t>
            </a:r>
          </a:p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Fermi</a:t>
            </a:r>
          </a:p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Hess/CTA LHAASO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4" name="Rectangle à coins arrondis 53"/>
          <p:cNvSpPr/>
          <p:nvPr/>
        </p:nvSpPr>
        <p:spPr>
          <a:xfrm>
            <a:off x="6570873" y="1036736"/>
            <a:ext cx="1647453" cy="6546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…</a:t>
            </a:r>
            <a:endParaRPr lang="fr-FR" sz="2800" dirty="0">
              <a:solidFill>
                <a:schemeClr val="tx1"/>
              </a:solidFill>
            </a:endParaRPr>
          </a:p>
        </p:txBody>
      </p:sp>
      <p:cxnSp>
        <p:nvCxnSpPr>
          <p:cNvPr id="57" name="Connecteur droit avec flèche 56"/>
          <p:cNvCxnSpPr>
            <a:stCxn id="26" idx="6"/>
            <a:endCxn id="30" idx="1"/>
          </p:cNvCxnSpPr>
          <p:nvPr/>
        </p:nvCxnSpPr>
        <p:spPr>
          <a:xfrm>
            <a:off x="3165730" y="2858897"/>
            <a:ext cx="1878021" cy="50478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Flèche droite 64"/>
          <p:cNvSpPr/>
          <p:nvPr/>
        </p:nvSpPr>
        <p:spPr>
          <a:xfrm>
            <a:off x="246999" y="5409220"/>
            <a:ext cx="2238375" cy="79208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Accélération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Forme libre 25"/>
          <p:cNvSpPr/>
          <p:nvPr/>
        </p:nvSpPr>
        <p:spPr>
          <a:xfrm>
            <a:off x="828675" y="2184276"/>
            <a:ext cx="4215076" cy="1942045"/>
          </a:xfrm>
          <a:custGeom>
            <a:avLst/>
            <a:gdLst>
              <a:gd name="connsiteX0" fmla="*/ 0 w 3401470"/>
              <a:gd name="connsiteY0" fmla="*/ 1103246 h 1942045"/>
              <a:gd name="connsiteX1" fmla="*/ 485775 w 3401470"/>
              <a:gd name="connsiteY1" fmla="*/ 350771 h 1942045"/>
              <a:gd name="connsiteX2" fmla="*/ 847725 w 3401470"/>
              <a:gd name="connsiteY2" fmla="*/ 74546 h 1942045"/>
              <a:gd name="connsiteX3" fmla="*/ 1133475 w 3401470"/>
              <a:gd name="connsiteY3" fmla="*/ 7871 h 1942045"/>
              <a:gd name="connsiteX4" fmla="*/ 1333500 w 3401470"/>
              <a:gd name="connsiteY4" fmla="*/ 26921 h 1942045"/>
              <a:gd name="connsiteX5" fmla="*/ 1638300 w 3401470"/>
              <a:gd name="connsiteY5" fmla="*/ 236471 h 1942045"/>
              <a:gd name="connsiteX6" fmla="*/ 1885950 w 3401470"/>
              <a:gd name="connsiteY6" fmla="*/ 674621 h 1942045"/>
              <a:gd name="connsiteX7" fmla="*/ 1952625 w 3401470"/>
              <a:gd name="connsiteY7" fmla="*/ 1036571 h 1942045"/>
              <a:gd name="connsiteX8" fmla="*/ 1943100 w 3401470"/>
              <a:gd name="connsiteY8" fmla="*/ 1446146 h 1942045"/>
              <a:gd name="connsiteX9" fmla="*/ 1790700 w 3401470"/>
              <a:gd name="connsiteY9" fmla="*/ 1769996 h 1942045"/>
              <a:gd name="connsiteX10" fmla="*/ 1571625 w 3401470"/>
              <a:gd name="connsiteY10" fmla="*/ 1922396 h 1942045"/>
              <a:gd name="connsiteX11" fmla="*/ 1143000 w 3401470"/>
              <a:gd name="connsiteY11" fmla="*/ 1912871 h 1942045"/>
              <a:gd name="connsiteX12" fmla="*/ 1000125 w 3401470"/>
              <a:gd name="connsiteY12" fmla="*/ 1674746 h 1942045"/>
              <a:gd name="connsiteX13" fmla="*/ 990600 w 3401470"/>
              <a:gd name="connsiteY13" fmla="*/ 1141346 h 1942045"/>
              <a:gd name="connsiteX14" fmla="*/ 1143000 w 3401470"/>
              <a:gd name="connsiteY14" fmla="*/ 788921 h 1942045"/>
              <a:gd name="connsiteX15" fmla="*/ 1543050 w 3401470"/>
              <a:gd name="connsiteY15" fmla="*/ 503171 h 1942045"/>
              <a:gd name="connsiteX16" fmla="*/ 2295525 w 3401470"/>
              <a:gd name="connsiteY16" fmla="*/ 226946 h 1942045"/>
              <a:gd name="connsiteX17" fmla="*/ 2771775 w 3401470"/>
              <a:gd name="connsiteY17" fmla="*/ 179321 h 1942045"/>
              <a:gd name="connsiteX18" fmla="*/ 3343275 w 3401470"/>
              <a:gd name="connsiteY18" fmla="*/ 160271 h 1942045"/>
              <a:gd name="connsiteX19" fmla="*/ 3352800 w 3401470"/>
              <a:gd name="connsiteY19" fmla="*/ 160271 h 194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401470" h="1942045">
                <a:moveTo>
                  <a:pt x="0" y="1103246"/>
                </a:moveTo>
                <a:cubicBezTo>
                  <a:pt x="172244" y="812733"/>
                  <a:pt x="344488" y="522221"/>
                  <a:pt x="485775" y="350771"/>
                </a:cubicBezTo>
                <a:cubicBezTo>
                  <a:pt x="627062" y="179321"/>
                  <a:pt x="739775" y="131696"/>
                  <a:pt x="847725" y="74546"/>
                </a:cubicBezTo>
                <a:cubicBezTo>
                  <a:pt x="955675" y="17396"/>
                  <a:pt x="1052513" y="15808"/>
                  <a:pt x="1133475" y="7871"/>
                </a:cubicBezTo>
                <a:cubicBezTo>
                  <a:pt x="1214437" y="-66"/>
                  <a:pt x="1249363" y="-11179"/>
                  <a:pt x="1333500" y="26921"/>
                </a:cubicBezTo>
                <a:cubicBezTo>
                  <a:pt x="1417638" y="65021"/>
                  <a:pt x="1546225" y="128521"/>
                  <a:pt x="1638300" y="236471"/>
                </a:cubicBezTo>
                <a:cubicBezTo>
                  <a:pt x="1730375" y="344421"/>
                  <a:pt x="1833563" y="541271"/>
                  <a:pt x="1885950" y="674621"/>
                </a:cubicBezTo>
                <a:cubicBezTo>
                  <a:pt x="1938338" y="807971"/>
                  <a:pt x="1943100" y="907983"/>
                  <a:pt x="1952625" y="1036571"/>
                </a:cubicBezTo>
                <a:cubicBezTo>
                  <a:pt x="1962150" y="1165159"/>
                  <a:pt x="1970087" y="1323909"/>
                  <a:pt x="1943100" y="1446146"/>
                </a:cubicBezTo>
                <a:cubicBezTo>
                  <a:pt x="1916113" y="1568383"/>
                  <a:pt x="1852612" y="1690621"/>
                  <a:pt x="1790700" y="1769996"/>
                </a:cubicBezTo>
                <a:cubicBezTo>
                  <a:pt x="1728788" y="1849371"/>
                  <a:pt x="1679575" y="1898584"/>
                  <a:pt x="1571625" y="1922396"/>
                </a:cubicBezTo>
                <a:cubicBezTo>
                  <a:pt x="1463675" y="1946209"/>
                  <a:pt x="1238250" y="1954146"/>
                  <a:pt x="1143000" y="1912871"/>
                </a:cubicBezTo>
                <a:cubicBezTo>
                  <a:pt x="1047750" y="1871596"/>
                  <a:pt x="1025525" y="1803334"/>
                  <a:pt x="1000125" y="1674746"/>
                </a:cubicBezTo>
                <a:cubicBezTo>
                  <a:pt x="974725" y="1546158"/>
                  <a:pt x="966788" y="1288984"/>
                  <a:pt x="990600" y="1141346"/>
                </a:cubicBezTo>
                <a:cubicBezTo>
                  <a:pt x="1014413" y="993708"/>
                  <a:pt x="1050925" y="895283"/>
                  <a:pt x="1143000" y="788921"/>
                </a:cubicBezTo>
                <a:cubicBezTo>
                  <a:pt x="1235075" y="682559"/>
                  <a:pt x="1350963" y="596833"/>
                  <a:pt x="1543050" y="503171"/>
                </a:cubicBezTo>
                <a:cubicBezTo>
                  <a:pt x="1735138" y="409508"/>
                  <a:pt x="2090738" y="280921"/>
                  <a:pt x="2295525" y="226946"/>
                </a:cubicBezTo>
                <a:cubicBezTo>
                  <a:pt x="2500313" y="172971"/>
                  <a:pt x="2597150" y="190433"/>
                  <a:pt x="2771775" y="179321"/>
                </a:cubicBezTo>
                <a:cubicBezTo>
                  <a:pt x="2946400" y="168209"/>
                  <a:pt x="3246438" y="163446"/>
                  <a:pt x="3343275" y="160271"/>
                </a:cubicBezTo>
                <a:cubicBezTo>
                  <a:pt x="3440112" y="157096"/>
                  <a:pt x="3396456" y="158683"/>
                  <a:pt x="3352800" y="16027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32" name="Espace réservé du numéro de diapositive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4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7526">
        <p:fade/>
      </p:transition>
    </mc:Choice>
    <mc:Fallback xmlns="">
      <p:transition spd="med" advTm="257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46" grpId="0" animBg="1"/>
      <p:bldP spid="48" grpId="0" animBg="1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-1976058" y="1033680"/>
            <a:ext cx="3026191" cy="455312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83000"/>
                </a:srgbClr>
              </a:gs>
              <a:gs pos="50000">
                <a:srgbClr val="FFFF00">
                  <a:tint val="44500"/>
                  <a:satMod val="160000"/>
                  <a:alpha val="41000"/>
                </a:srgbClr>
              </a:gs>
              <a:gs pos="100000">
                <a:srgbClr val="FFFF00">
                  <a:tint val="23500"/>
                  <a:satMod val="160000"/>
                  <a:alpha val="14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588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634527" y="2640593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7" name="Ellipse 6"/>
          <p:cNvSpPr/>
          <p:nvPr/>
        </p:nvSpPr>
        <p:spPr>
          <a:xfrm>
            <a:off x="274487" y="2796671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8" name="Ellipse 7"/>
          <p:cNvSpPr/>
          <p:nvPr/>
        </p:nvSpPr>
        <p:spPr>
          <a:xfrm>
            <a:off x="22459" y="3543699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9" name="Ellipse 8"/>
          <p:cNvSpPr/>
          <p:nvPr/>
        </p:nvSpPr>
        <p:spPr>
          <a:xfrm>
            <a:off x="286362" y="2329753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0" name="Ellipse 9"/>
          <p:cNvSpPr/>
          <p:nvPr/>
        </p:nvSpPr>
        <p:spPr>
          <a:xfrm>
            <a:off x="312538" y="3363679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1" name="Ellipse 10"/>
          <p:cNvSpPr/>
          <p:nvPr/>
        </p:nvSpPr>
        <p:spPr>
          <a:xfrm>
            <a:off x="312538" y="3932543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2" name="Ellipse 11"/>
          <p:cNvSpPr/>
          <p:nvPr/>
        </p:nvSpPr>
        <p:spPr>
          <a:xfrm>
            <a:off x="224560" y="4580615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3" name="Ellipse 12"/>
          <p:cNvSpPr/>
          <p:nvPr/>
        </p:nvSpPr>
        <p:spPr>
          <a:xfrm>
            <a:off x="672578" y="3611326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4" name="Ellipse 13"/>
          <p:cNvSpPr/>
          <p:nvPr/>
        </p:nvSpPr>
        <p:spPr>
          <a:xfrm>
            <a:off x="224560" y="1772303"/>
            <a:ext cx="360040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</a:t>
            </a:r>
          </a:p>
        </p:txBody>
      </p:sp>
      <p:sp>
        <p:nvSpPr>
          <p:cNvPr id="15" name="Ellipse 14"/>
          <p:cNvSpPr/>
          <p:nvPr/>
        </p:nvSpPr>
        <p:spPr>
          <a:xfrm>
            <a:off x="178350" y="4483092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16" name="Ellipse 15"/>
          <p:cNvSpPr/>
          <p:nvPr/>
        </p:nvSpPr>
        <p:spPr>
          <a:xfrm>
            <a:off x="166475" y="4940655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17" name="Ellipse 16"/>
          <p:cNvSpPr/>
          <p:nvPr/>
        </p:nvSpPr>
        <p:spPr>
          <a:xfrm>
            <a:off x="492558" y="2024331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18" name="Ellipse 17"/>
          <p:cNvSpPr/>
          <p:nvPr/>
        </p:nvSpPr>
        <p:spPr>
          <a:xfrm>
            <a:off x="694285" y="3255667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19" name="Ellipse 18"/>
          <p:cNvSpPr/>
          <p:nvPr/>
        </p:nvSpPr>
        <p:spPr>
          <a:xfrm>
            <a:off x="116548" y="2586644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20" name="Ellipse 19"/>
          <p:cNvSpPr/>
          <p:nvPr/>
        </p:nvSpPr>
        <p:spPr>
          <a:xfrm>
            <a:off x="193429" y="1542226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21" name="Ellipse 20"/>
          <p:cNvSpPr/>
          <p:nvPr/>
        </p:nvSpPr>
        <p:spPr>
          <a:xfrm>
            <a:off x="312538" y="3763451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22" name="Ellipse 21"/>
          <p:cNvSpPr/>
          <p:nvPr/>
        </p:nvSpPr>
        <p:spPr>
          <a:xfrm>
            <a:off x="166475" y="3202228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23" name="Ellipse 22"/>
          <p:cNvSpPr/>
          <p:nvPr/>
        </p:nvSpPr>
        <p:spPr>
          <a:xfrm>
            <a:off x="655504" y="4297014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24" name="Titre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/>
              <a:t>Accélération des noyaux</a:t>
            </a:r>
            <a:endParaRPr lang="fr-FR" sz="3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5000058" y="4740419"/>
            <a:ext cx="1418532" cy="118970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Symbol" pitchFamily="18" charset="2"/>
              </a:rPr>
              <a:t>n</a:t>
            </a:r>
            <a:endParaRPr lang="fr-FR" sz="400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5007888" y="3484485"/>
            <a:ext cx="1410702" cy="106879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Radio</a:t>
            </a:r>
            <a:endParaRPr lang="fr-FR" sz="2000" dirty="0"/>
          </a:p>
          <a:p>
            <a:pPr algn="ctr"/>
            <a:r>
              <a:rPr lang="fr-FR" sz="2000" dirty="0"/>
              <a:t>Optique</a:t>
            </a:r>
          </a:p>
          <a:p>
            <a:pPr algn="ctr"/>
            <a:r>
              <a:rPr lang="fr-FR" sz="2000" dirty="0"/>
              <a:t>X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5031068" y="2574662"/>
            <a:ext cx="1410702" cy="59510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Gamma</a:t>
            </a:r>
            <a:endParaRPr lang="fr-FR" sz="2400" dirty="0"/>
          </a:p>
        </p:txBody>
      </p:sp>
      <p:cxnSp>
        <p:nvCxnSpPr>
          <p:cNvPr id="33" name="Connecteur droit avec flèche 32"/>
          <p:cNvCxnSpPr>
            <a:stCxn id="63" idx="3"/>
            <a:endCxn id="31" idx="1"/>
          </p:cNvCxnSpPr>
          <p:nvPr/>
        </p:nvCxnSpPr>
        <p:spPr>
          <a:xfrm flipV="1">
            <a:off x="2174988" y="2872216"/>
            <a:ext cx="2856080" cy="236720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2607443" y="3637904"/>
            <a:ext cx="2337117" cy="1561940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Rectangle à coins arrondis 49"/>
          <p:cNvSpPr/>
          <p:nvPr/>
        </p:nvSpPr>
        <p:spPr>
          <a:xfrm>
            <a:off x="6513837" y="177946"/>
            <a:ext cx="1676028" cy="19437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AMS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CREAM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(LHAASO)</a:t>
            </a:r>
            <a:endParaRPr lang="fr-FR" sz="2400" dirty="0">
              <a:solidFill>
                <a:schemeClr val="tx1"/>
              </a:solidFill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Auger</a:t>
            </a:r>
          </a:p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JEM-EUSO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6595370" y="4740419"/>
            <a:ext cx="1594495" cy="11895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Antares</a:t>
            </a:r>
            <a:endParaRPr lang="fr-FR" sz="2400" dirty="0">
              <a:solidFill>
                <a:schemeClr val="tx1"/>
              </a:solidFill>
            </a:endParaRPr>
          </a:p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KM3NeT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(Auger</a:t>
            </a:r>
            <a:r>
              <a:rPr lang="fr-FR" sz="2400" dirty="0" smtClean="0">
                <a:solidFill>
                  <a:schemeClr val="tx1"/>
                </a:solidFill>
              </a:rPr>
              <a:t>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3" name="Rectangle à coins arrondis 52"/>
          <p:cNvSpPr/>
          <p:nvPr/>
        </p:nvSpPr>
        <p:spPr>
          <a:xfrm>
            <a:off x="6605689" y="2329753"/>
            <a:ext cx="1584176" cy="125276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Fermi</a:t>
            </a:r>
          </a:p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Hess/CTA LHAASO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65" name="Flèche droite 64"/>
          <p:cNvSpPr/>
          <p:nvPr/>
        </p:nvSpPr>
        <p:spPr>
          <a:xfrm>
            <a:off x="246999" y="5409220"/>
            <a:ext cx="2238375" cy="79208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Accélération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Arc 57"/>
          <p:cNvSpPr/>
          <p:nvPr/>
        </p:nvSpPr>
        <p:spPr>
          <a:xfrm rot="9900083">
            <a:off x="410450" y="404751"/>
            <a:ext cx="5192056" cy="1616131"/>
          </a:xfrm>
          <a:prstGeom prst="arc">
            <a:avLst>
              <a:gd name="adj1" fmla="val 11714720"/>
              <a:gd name="adj2" fmla="val 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Arc 58"/>
          <p:cNvSpPr/>
          <p:nvPr/>
        </p:nvSpPr>
        <p:spPr>
          <a:xfrm rot="17127831">
            <a:off x="638958" y="3191705"/>
            <a:ext cx="2026541" cy="1621687"/>
          </a:xfrm>
          <a:prstGeom prst="arc">
            <a:avLst>
              <a:gd name="adj1" fmla="val 16618247"/>
              <a:gd name="adj2" fmla="val 142283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xplosion 1 62"/>
          <p:cNvSpPr/>
          <p:nvPr/>
        </p:nvSpPr>
        <p:spPr>
          <a:xfrm>
            <a:off x="1800682" y="2820613"/>
            <a:ext cx="374306" cy="46860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4" name="Connecteur droit avec flèche 63"/>
          <p:cNvCxnSpPr/>
          <p:nvPr/>
        </p:nvCxnSpPr>
        <p:spPr>
          <a:xfrm>
            <a:off x="2571014" y="3606849"/>
            <a:ext cx="1784962" cy="4120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2803533" y="2325714"/>
            <a:ext cx="731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latin typeface="Symbol" pitchFamily="18" charset="2"/>
              </a:rPr>
              <a:t>p</a:t>
            </a:r>
            <a:r>
              <a:rPr lang="fr-FR" sz="4800" dirty="0" smtClean="0"/>
              <a:t>°</a:t>
            </a:r>
            <a:endParaRPr lang="fr-FR" sz="4800" dirty="0"/>
          </a:p>
        </p:txBody>
      </p:sp>
      <p:sp>
        <p:nvSpPr>
          <p:cNvPr id="67" name="ZoneTexte 66"/>
          <p:cNvSpPr txBox="1"/>
          <p:nvPr/>
        </p:nvSpPr>
        <p:spPr>
          <a:xfrm>
            <a:off x="1652228" y="3455964"/>
            <a:ext cx="748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latin typeface="Symbol" pitchFamily="18" charset="2"/>
              </a:rPr>
              <a:t>p</a:t>
            </a:r>
            <a:r>
              <a:rPr lang="fr-FR" sz="4800" baseline="30000" dirty="0" smtClean="0">
                <a:latin typeface="Symbol" pitchFamily="18" charset="2"/>
                <a:sym typeface="Symbol"/>
              </a:rPr>
              <a:t></a:t>
            </a:r>
            <a:endParaRPr lang="fr-FR" sz="4800" baseline="30000" dirty="0"/>
          </a:p>
        </p:txBody>
      </p:sp>
      <p:sp>
        <p:nvSpPr>
          <p:cNvPr id="68" name="Rectangle 67"/>
          <p:cNvSpPr/>
          <p:nvPr/>
        </p:nvSpPr>
        <p:spPr>
          <a:xfrm>
            <a:off x="2759868" y="4099190"/>
            <a:ext cx="560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Symbol" pitchFamily="18" charset="2"/>
              </a:rPr>
              <a:t>n</a:t>
            </a:r>
          </a:p>
        </p:txBody>
      </p:sp>
      <p:cxnSp>
        <p:nvCxnSpPr>
          <p:cNvPr id="70" name="Connecteur droit avec flèche 69"/>
          <p:cNvCxnSpPr>
            <a:stCxn id="63" idx="3"/>
          </p:cNvCxnSpPr>
          <p:nvPr/>
        </p:nvCxnSpPr>
        <p:spPr>
          <a:xfrm>
            <a:off x="2174988" y="3108936"/>
            <a:ext cx="396026" cy="528968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" name="Ellipse 70"/>
          <p:cNvSpPr/>
          <p:nvPr/>
        </p:nvSpPr>
        <p:spPr>
          <a:xfrm>
            <a:off x="4355976" y="3933713"/>
            <a:ext cx="216024" cy="2160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</a:t>
            </a:r>
            <a:endParaRPr lang="fr-FR" b="1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5007888" y="710824"/>
            <a:ext cx="1418532" cy="96983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RC chargés</a:t>
            </a:r>
            <a:endParaRPr lang="fr-FR" sz="24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2451860" y="1373529"/>
            <a:ext cx="50405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FF9966"/>
                </a:solidFill>
              </a:rPr>
              <a:t>B</a:t>
            </a:r>
            <a:endParaRPr lang="fr-FR" sz="4400" dirty="0">
              <a:solidFill>
                <a:srgbClr val="FF9966"/>
              </a:solidFill>
            </a:endParaRPr>
          </a:p>
        </p:txBody>
      </p:sp>
      <p:cxnSp>
        <p:nvCxnSpPr>
          <p:cNvPr id="49" name="Connecteur droit avec flèche 48"/>
          <p:cNvCxnSpPr/>
          <p:nvPr/>
        </p:nvCxnSpPr>
        <p:spPr>
          <a:xfrm>
            <a:off x="2531401" y="1447800"/>
            <a:ext cx="344973" cy="0"/>
          </a:xfrm>
          <a:prstGeom prst="straightConnector1">
            <a:avLst/>
          </a:prstGeom>
          <a:ln w="381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8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3690">
        <p:fade/>
      </p:transition>
    </mc:Choice>
    <mc:Fallback xmlns="">
      <p:transition spd="med" advTm="153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50" grpId="0" animBg="1"/>
      <p:bldP spid="51" grpId="0" animBg="1"/>
      <p:bldP spid="53" grpId="0" animBg="1"/>
      <p:bldP spid="58" grpId="0" animBg="1"/>
      <p:bldP spid="59" grpId="0" animBg="1"/>
      <p:bldP spid="63" grpId="0" animBg="1"/>
      <p:bldP spid="66" grpId="0"/>
      <p:bldP spid="67" grpId="0"/>
      <p:bldP spid="68" grpId="0"/>
      <p:bldP spid="71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Picture 3" descr="europe-cloudfree-msg1-desk-1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7929586" cy="5948646"/>
          </a:xfrm>
          <a:prstGeom prst="rect">
            <a:avLst/>
          </a:prstGeom>
          <a:noFill/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Antares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0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GB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Th. Stolarczyk - E2Phy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EBDFE-92D8-4CD3-AA48-62F7CF246832}" type="slidenum">
              <a:rPr lang="en-GB" smtClean="0"/>
              <a:pPr/>
              <a:t>35</a:t>
            </a:fld>
            <a:endParaRPr lang="en-GB"/>
          </a:p>
        </p:txBody>
      </p:sp>
      <p:grpSp>
        <p:nvGrpSpPr>
          <p:cNvPr id="736260" name="Group 4"/>
          <p:cNvGrpSpPr>
            <a:grpSpLocks/>
          </p:cNvGrpSpPr>
          <p:nvPr/>
        </p:nvGrpSpPr>
        <p:grpSpPr bwMode="auto">
          <a:xfrm>
            <a:off x="4643438" y="3500438"/>
            <a:ext cx="4176000" cy="2714625"/>
            <a:chOff x="139" y="437"/>
            <a:chExt cx="2907" cy="1710"/>
          </a:xfrm>
          <a:effectLst>
            <a:outerShdw blurRad="50800" dist="2667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736261" name="Picture 5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" y="437"/>
              <a:ext cx="2907" cy="171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36262" name="Freeform 6"/>
            <p:cNvSpPr>
              <a:spLocks/>
            </p:cNvSpPr>
            <p:nvPr/>
          </p:nvSpPr>
          <p:spPr bwMode="auto">
            <a:xfrm>
              <a:off x="885" y="707"/>
              <a:ext cx="995" cy="8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125"/>
                </a:cxn>
                <a:cxn ang="0">
                  <a:pos x="115" y="178"/>
                </a:cxn>
                <a:cxn ang="0">
                  <a:pos x="134" y="202"/>
                </a:cxn>
                <a:cxn ang="0">
                  <a:pos x="163" y="240"/>
                </a:cxn>
                <a:cxn ang="0">
                  <a:pos x="211" y="288"/>
                </a:cxn>
                <a:cxn ang="0">
                  <a:pos x="292" y="346"/>
                </a:cxn>
                <a:cxn ang="0">
                  <a:pos x="350" y="399"/>
                </a:cxn>
                <a:cxn ang="0">
                  <a:pos x="379" y="413"/>
                </a:cxn>
                <a:cxn ang="0">
                  <a:pos x="408" y="432"/>
                </a:cxn>
                <a:cxn ang="0">
                  <a:pos x="451" y="461"/>
                </a:cxn>
                <a:cxn ang="0">
                  <a:pos x="489" y="490"/>
                </a:cxn>
                <a:cxn ang="0">
                  <a:pos x="576" y="552"/>
                </a:cxn>
                <a:cxn ang="0">
                  <a:pos x="705" y="615"/>
                </a:cxn>
                <a:cxn ang="0">
                  <a:pos x="734" y="624"/>
                </a:cxn>
                <a:cxn ang="0">
                  <a:pos x="763" y="634"/>
                </a:cxn>
                <a:cxn ang="0">
                  <a:pos x="835" y="687"/>
                </a:cxn>
              </a:cxnLst>
              <a:rect l="0" t="0" r="r" b="b"/>
              <a:pathLst>
                <a:path w="835" h="687">
                  <a:moveTo>
                    <a:pt x="0" y="0"/>
                  </a:moveTo>
                  <a:cubicBezTo>
                    <a:pt x="12" y="44"/>
                    <a:pt x="26" y="100"/>
                    <a:pt x="67" y="125"/>
                  </a:cubicBezTo>
                  <a:cubicBezTo>
                    <a:pt x="74" y="147"/>
                    <a:pt x="98" y="162"/>
                    <a:pt x="115" y="178"/>
                  </a:cubicBezTo>
                  <a:cubicBezTo>
                    <a:pt x="127" y="213"/>
                    <a:pt x="110" y="171"/>
                    <a:pt x="134" y="202"/>
                  </a:cubicBezTo>
                  <a:cubicBezTo>
                    <a:pt x="147" y="218"/>
                    <a:pt x="143" y="228"/>
                    <a:pt x="163" y="240"/>
                  </a:cubicBezTo>
                  <a:cubicBezTo>
                    <a:pt x="173" y="256"/>
                    <a:pt x="195" y="278"/>
                    <a:pt x="211" y="288"/>
                  </a:cubicBezTo>
                  <a:cubicBezTo>
                    <a:pt x="220" y="304"/>
                    <a:pt x="273" y="339"/>
                    <a:pt x="292" y="346"/>
                  </a:cubicBezTo>
                  <a:cubicBezTo>
                    <a:pt x="311" y="364"/>
                    <a:pt x="329" y="384"/>
                    <a:pt x="350" y="399"/>
                  </a:cubicBezTo>
                  <a:cubicBezTo>
                    <a:pt x="398" y="433"/>
                    <a:pt x="326" y="369"/>
                    <a:pt x="379" y="413"/>
                  </a:cubicBezTo>
                  <a:cubicBezTo>
                    <a:pt x="404" y="434"/>
                    <a:pt x="381" y="425"/>
                    <a:pt x="408" y="432"/>
                  </a:cubicBezTo>
                  <a:cubicBezTo>
                    <a:pt x="441" y="455"/>
                    <a:pt x="426" y="446"/>
                    <a:pt x="451" y="461"/>
                  </a:cubicBezTo>
                  <a:cubicBezTo>
                    <a:pt x="463" y="481"/>
                    <a:pt x="472" y="476"/>
                    <a:pt x="489" y="490"/>
                  </a:cubicBezTo>
                  <a:cubicBezTo>
                    <a:pt x="517" y="513"/>
                    <a:pt x="545" y="533"/>
                    <a:pt x="576" y="552"/>
                  </a:cubicBezTo>
                  <a:cubicBezTo>
                    <a:pt x="599" y="590"/>
                    <a:pt x="664" y="603"/>
                    <a:pt x="705" y="615"/>
                  </a:cubicBezTo>
                  <a:cubicBezTo>
                    <a:pt x="715" y="618"/>
                    <a:pt x="724" y="621"/>
                    <a:pt x="734" y="624"/>
                  </a:cubicBezTo>
                  <a:cubicBezTo>
                    <a:pt x="744" y="627"/>
                    <a:pt x="763" y="634"/>
                    <a:pt x="763" y="634"/>
                  </a:cubicBezTo>
                  <a:cubicBezTo>
                    <a:pt x="779" y="659"/>
                    <a:pt x="814" y="666"/>
                    <a:pt x="835" y="687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36272" name="Rectangle 16"/>
          <p:cNvSpPr>
            <a:spLocks noChangeArrowheads="1"/>
          </p:cNvSpPr>
          <p:nvPr/>
        </p:nvSpPr>
        <p:spPr bwMode="auto">
          <a:xfrm>
            <a:off x="2571736" y="4643446"/>
            <a:ext cx="428628" cy="28575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36273" name="Line 17"/>
          <p:cNvSpPr>
            <a:spLocks noChangeShapeType="1"/>
          </p:cNvSpPr>
          <p:nvPr/>
        </p:nvSpPr>
        <p:spPr bwMode="auto">
          <a:xfrm flipH="1">
            <a:off x="3000363" y="3500437"/>
            <a:ext cx="1643074" cy="1143009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36274" name="Line 18"/>
          <p:cNvSpPr>
            <a:spLocks noChangeShapeType="1"/>
          </p:cNvSpPr>
          <p:nvPr/>
        </p:nvSpPr>
        <p:spPr bwMode="auto">
          <a:xfrm>
            <a:off x="3000364" y="4929198"/>
            <a:ext cx="1643074" cy="1285884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736275" name="Picture 19" descr="Antares_008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571480"/>
            <a:ext cx="4176000" cy="2785015"/>
          </a:xfrm>
          <a:prstGeom prst="rect">
            <a:avLst/>
          </a:prstGeom>
          <a:noFill/>
          <a:effectLst>
            <a:outerShdw blurRad="50800" dist="2667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3" name="Organigramme : Disque magnétique 12"/>
          <p:cNvSpPr/>
          <p:nvPr/>
        </p:nvSpPr>
        <p:spPr>
          <a:xfrm>
            <a:off x="7000892" y="5000636"/>
            <a:ext cx="357187" cy="428625"/>
          </a:xfrm>
          <a:prstGeom prst="flowChartMagneticDisk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991">
        <p:fade/>
      </p:transition>
    </mc:Choice>
    <mc:Fallback xmlns="">
      <p:transition spd="med" advTm="309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GB"/>
          </a:p>
        </p:txBody>
      </p:sp>
      <p:pic>
        <p:nvPicPr>
          <p:cNvPr id="738306" name="Picture 2" descr="antares_pu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549275"/>
            <a:ext cx="7605713" cy="5776913"/>
          </a:xfrm>
          <a:prstGeom prst="rect">
            <a:avLst/>
          </a:prstGeom>
          <a:noFill/>
        </p:spPr>
      </p:pic>
      <p:sp>
        <p:nvSpPr>
          <p:cNvPr id="738307" name="Line 3"/>
          <p:cNvSpPr>
            <a:spLocks noChangeShapeType="1"/>
          </p:cNvSpPr>
          <p:nvPr/>
        </p:nvSpPr>
        <p:spPr bwMode="auto">
          <a:xfrm flipV="1">
            <a:off x="1258888" y="4543425"/>
            <a:ext cx="1587" cy="773113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 type="arrow" w="med" len="med"/>
            <a:tailEnd type="arrow" w="med" len="med"/>
          </a:ln>
          <a:effectLst/>
        </p:spPr>
        <p:txBody>
          <a:bodyPr wrap="none"/>
          <a:lstStyle/>
          <a:p>
            <a:endParaRPr lang="fr-FR"/>
          </a:p>
        </p:txBody>
      </p:sp>
      <p:sp>
        <p:nvSpPr>
          <p:cNvPr id="738308" name="Line 4"/>
          <p:cNvSpPr>
            <a:spLocks noChangeShapeType="1"/>
          </p:cNvSpPr>
          <p:nvPr/>
        </p:nvSpPr>
        <p:spPr bwMode="auto">
          <a:xfrm flipV="1">
            <a:off x="1258888" y="1844675"/>
            <a:ext cx="1587" cy="26638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 type="arrow" w="med" len="med"/>
            <a:tailEnd type="arrow" w="med" len="med"/>
          </a:ln>
          <a:effectLst/>
        </p:spPr>
        <p:txBody>
          <a:bodyPr wrap="none"/>
          <a:lstStyle/>
          <a:p>
            <a:endParaRPr lang="fr-FR"/>
          </a:p>
        </p:txBody>
      </p:sp>
      <p:sp>
        <p:nvSpPr>
          <p:cNvPr id="738309" name="Line 5"/>
          <p:cNvSpPr>
            <a:spLocks noChangeShapeType="1"/>
          </p:cNvSpPr>
          <p:nvPr/>
        </p:nvSpPr>
        <p:spPr bwMode="auto">
          <a:xfrm>
            <a:off x="1547813" y="5445125"/>
            <a:ext cx="596900" cy="147638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 type="arrow" w="med" len="med"/>
            <a:tailEnd type="arrow" w="med" len="med"/>
          </a:ln>
          <a:effectLst/>
        </p:spPr>
        <p:txBody>
          <a:bodyPr wrap="none"/>
          <a:lstStyle/>
          <a:p>
            <a:endParaRPr lang="fr-FR"/>
          </a:p>
        </p:txBody>
      </p:sp>
      <p:sp>
        <p:nvSpPr>
          <p:cNvPr id="738310" name="Text Box 6"/>
          <p:cNvSpPr txBox="1">
            <a:spLocks noChangeArrowheads="1"/>
          </p:cNvSpPr>
          <p:nvPr/>
        </p:nvSpPr>
        <p:spPr bwMode="auto">
          <a:xfrm>
            <a:off x="1403350" y="5661025"/>
            <a:ext cx="1239824" cy="42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5597" tIns="42798" rIns="85597" bIns="42798">
            <a:spAutoFit/>
          </a:bodyPr>
          <a:lstStyle/>
          <a:p>
            <a:pPr defTabSz="855663"/>
            <a:r>
              <a:rPr lang="fr-FR" sz="2200">
                <a:solidFill>
                  <a:schemeClr val="bg1"/>
                </a:solidFill>
                <a:latin typeface="Lucida Sans" pitchFamily="34" charset="0"/>
                <a:sym typeface="Symbol" pitchFamily="18" charset="2"/>
              </a:rPr>
              <a:t> </a:t>
            </a:r>
            <a:r>
              <a:rPr lang="fr-FR" sz="2200">
                <a:solidFill>
                  <a:schemeClr val="bg1"/>
                </a:solidFill>
                <a:latin typeface="Lucida Sans" pitchFamily="34" charset="0"/>
              </a:rPr>
              <a:t>60 m</a:t>
            </a:r>
          </a:p>
        </p:txBody>
      </p:sp>
      <p:sp>
        <p:nvSpPr>
          <p:cNvPr id="738311" name="Text Box 7"/>
          <p:cNvSpPr txBox="1">
            <a:spLocks noChangeArrowheads="1"/>
          </p:cNvSpPr>
          <p:nvPr/>
        </p:nvSpPr>
        <p:spPr bwMode="auto">
          <a:xfrm>
            <a:off x="0" y="4727572"/>
            <a:ext cx="1059327" cy="42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597" tIns="42798" rIns="85597" bIns="42798">
            <a:spAutoFit/>
          </a:bodyPr>
          <a:lstStyle/>
          <a:p>
            <a:pPr defTabSz="855663"/>
            <a:r>
              <a:rPr lang="fr-FR" sz="2200">
                <a:solidFill>
                  <a:schemeClr val="bg1"/>
                </a:solidFill>
                <a:latin typeface="Lucida Sans" pitchFamily="34" charset="0"/>
              </a:rPr>
              <a:t>100 m</a:t>
            </a:r>
          </a:p>
        </p:txBody>
      </p:sp>
      <p:sp>
        <p:nvSpPr>
          <p:cNvPr id="738312" name="Text Box 8"/>
          <p:cNvSpPr txBox="1">
            <a:spLocks noChangeArrowheads="1"/>
          </p:cNvSpPr>
          <p:nvPr/>
        </p:nvSpPr>
        <p:spPr bwMode="auto">
          <a:xfrm>
            <a:off x="73025" y="3071810"/>
            <a:ext cx="1059327" cy="42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597" tIns="42798" rIns="85597" bIns="42798">
            <a:spAutoFit/>
          </a:bodyPr>
          <a:lstStyle/>
          <a:p>
            <a:pPr defTabSz="855663"/>
            <a:r>
              <a:rPr lang="fr-FR" sz="2200" dirty="0">
                <a:solidFill>
                  <a:schemeClr val="bg1"/>
                </a:solidFill>
                <a:latin typeface="Lucida Sans" pitchFamily="34" charset="0"/>
              </a:rPr>
              <a:t>350 m</a:t>
            </a:r>
          </a:p>
        </p:txBody>
      </p:sp>
      <p:sp>
        <p:nvSpPr>
          <p:cNvPr id="738313" name="Text Box 9"/>
          <p:cNvSpPr txBox="1">
            <a:spLocks noChangeArrowheads="1"/>
          </p:cNvSpPr>
          <p:nvPr/>
        </p:nvSpPr>
        <p:spPr bwMode="auto">
          <a:xfrm>
            <a:off x="3851275" y="5516563"/>
            <a:ext cx="1434430" cy="7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597" tIns="42798" rIns="85597" bIns="42798">
            <a:spAutoFit/>
          </a:bodyPr>
          <a:lstStyle/>
          <a:p>
            <a:pPr defTabSz="855663"/>
            <a:r>
              <a:rPr lang="fr-FR" sz="2200">
                <a:solidFill>
                  <a:schemeClr val="bg1"/>
                </a:solidFill>
                <a:latin typeface="Lucida Sans" pitchFamily="34" charset="0"/>
              </a:rPr>
              <a:t>12 </a:t>
            </a:r>
            <a:r>
              <a:rPr lang="fr-FR" sz="2200" smtClean="0">
                <a:solidFill>
                  <a:schemeClr val="bg1"/>
                </a:solidFill>
                <a:latin typeface="Lucida Sans" pitchFamily="34" charset="0"/>
              </a:rPr>
              <a:t>lignes</a:t>
            </a:r>
            <a:endParaRPr lang="fr-FR" sz="2200">
              <a:solidFill>
                <a:schemeClr val="bg1"/>
              </a:solidFill>
              <a:latin typeface="Lucida Sans" pitchFamily="34" charset="0"/>
            </a:endParaRPr>
          </a:p>
          <a:p>
            <a:pPr defTabSz="855663"/>
            <a:r>
              <a:rPr lang="fr-FR" sz="2200">
                <a:solidFill>
                  <a:schemeClr val="bg1"/>
                </a:solidFill>
                <a:latin typeface="Lucida Sans" pitchFamily="34" charset="0"/>
              </a:rPr>
              <a:t>3x25 PM</a:t>
            </a:r>
          </a:p>
        </p:txBody>
      </p:sp>
      <p:sp>
        <p:nvSpPr>
          <p:cNvPr id="738314" name="Text Box 10"/>
          <p:cNvSpPr txBox="1">
            <a:spLocks noChangeArrowheads="1"/>
          </p:cNvSpPr>
          <p:nvPr/>
        </p:nvSpPr>
        <p:spPr bwMode="auto">
          <a:xfrm>
            <a:off x="0" y="5734050"/>
            <a:ext cx="1328631" cy="42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597" tIns="42798" rIns="85597" bIns="42798">
            <a:spAutoFit/>
          </a:bodyPr>
          <a:lstStyle/>
          <a:p>
            <a:pPr defTabSz="855663"/>
            <a:r>
              <a:rPr lang="fr-FR" sz="2200">
                <a:solidFill>
                  <a:schemeClr val="bg1"/>
                </a:solidFill>
                <a:latin typeface="Lucida Sans" pitchFamily="34" charset="0"/>
              </a:rPr>
              <a:t>-2500 m</a:t>
            </a:r>
          </a:p>
        </p:txBody>
      </p:sp>
      <p:pic>
        <p:nvPicPr>
          <p:cNvPr id="133" name="Picture 123" descr="g_planche_4_z2-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2428868"/>
            <a:ext cx="1717675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794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34" name="Group 121"/>
          <p:cNvGrpSpPr>
            <a:grpSpLocks/>
          </p:cNvGrpSpPr>
          <p:nvPr/>
        </p:nvGrpSpPr>
        <p:grpSpPr bwMode="auto">
          <a:xfrm>
            <a:off x="8588390" y="339718"/>
            <a:ext cx="314325" cy="6327775"/>
            <a:chOff x="295" y="391"/>
            <a:chExt cx="182" cy="3674"/>
          </a:xfrm>
        </p:grpSpPr>
        <p:sp>
          <p:nvSpPr>
            <p:cNvPr id="135" name="Rectangle 6"/>
            <p:cNvSpPr>
              <a:spLocks noChangeArrowheads="1"/>
            </p:cNvSpPr>
            <p:nvPr/>
          </p:nvSpPr>
          <p:spPr bwMode="auto">
            <a:xfrm>
              <a:off x="295" y="3974"/>
              <a:ext cx="136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6" name="Oval 7"/>
            <p:cNvSpPr>
              <a:spLocks noChangeArrowheads="1"/>
            </p:cNvSpPr>
            <p:nvPr/>
          </p:nvSpPr>
          <p:spPr bwMode="auto">
            <a:xfrm>
              <a:off x="295" y="391"/>
              <a:ext cx="182" cy="1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137" name="AutoShape 8"/>
            <p:cNvCxnSpPr>
              <a:cxnSpLocks noChangeShapeType="1"/>
              <a:stCxn id="135" idx="0"/>
              <a:endCxn id="136" idx="4"/>
            </p:cNvCxnSpPr>
            <p:nvPr/>
          </p:nvCxnSpPr>
          <p:spPr bwMode="auto">
            <a:xfrm flipV="1">
              <a:off x="363" y="573"/>
              <a:ext cx="23" cy="340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38" name="Group 120"/>
            <p:cNvGrpSpPr>
              <a:grpSpLocks/>
            </p:cNvGrpSpPr>
            <p:nvPr/>
          </p:nvGrpSpPr>
          <p:grpSpPr bwMode="auto">
            <a:xfrm flipH="1">
              <a:off x="300" y="661"/>
              <a:ext cx="137" cy="2723"/>
              <a:chOff x="2606" y="391"/>
              <a:chExt cx="180" cy="3590"/>
            </a:xfrm>
          </p:grpSpPr>
          <p:grpSp>
            <p:nvGrpSpPr>
              <p:cNvPr id="139" name="Group 35"/>
              <p:cNvGrpSpPr>
                <a:grpSpLocks/>
              </p:cNvGrpSpPr>
              <p:nvPr/>
            </p:nvGrpSpPr>
            <p:grpSpPr bwMode="auto">
              <a:xfrm>
                <a:off x="2606" y="391"/>
                <a:ext cx="180" cy="642"/>
                <a:chOff x="2606" y="391"/>
                <a:chExt cx="180" cy="642"/>
              </a:xfrm>
            </p:grpSpPr>
            <p:grpSp>
              <p:nvGrpSpPr>
                <p:cNvPr id="224" name="Group 14"/>
                <p:cNvGrpSpPr>
                  <a:grpSpLocks/>
                </p:cNvGrpSpPr>
                <p:nvPr/>
              </p:nvGrpSpPr>
              <p:grpSpPr bwMode="auto">
                <a:xfrm>
                  <a:off x="2606" y="391"/>
                  <a:ext cx="180" cy="98"/>
                  <a:chOff x="2608" y="391"/>
                  <a:chExt cx="498" cy="271"/>
                </a:xfrm>
              </p:grpSpPr>
              <p:sp>
                <p:nvSpPr>
                  <p:cNvPr id="241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42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43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5" name="Group 19"/>
                <p:cNvGrpSpPr>
                  <a:grpSpLocks/>
                </p:cNvGrpSpPr>
                <p:nvPr/>
              </p:nvGrpSpPr>
              <p:grpSpPr bwMode="auto">
                <a:xfrm>
                  <a:off x="2606" y="527"/>
                  <a:ext cx="180" cy="98"/>
                  <a:chOff x="2608" y="391"/>
                  <a:chExt cx="498" cy="271"/>
                </a:xfrm>
              </p:grpSpPr>
              <p:sp>
                <p:nvSpPr>
                  <p:cNvPr id="238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39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40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6" name="Group 23"/>
                <p:cNvGrpSpPr>
                  <a:grpSpLocks/>
                </p:cNvGrpSpPr>
                <p:nvPr/>
              </p:nvGrpSpPr>
              <p:grpSpPr bwMode="auto">
                <a:xfrm>
                  <a:off x="2606" y="663"/>
                  <a:ext cx="180" cy="98"/>
                  <a:chOff x="2608" y="391"/>
                  <a:chExt cx="498" cy="271"/>
                </a:xfrm>
              </p:grpSpPr>
              <p:sp>
                <p:nvSpPr>
                  <p:cNvPr id="235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36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37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7" name="Group 27"/>
                <p:cNvGrpSpPr>
                  <a:grpSpLocks/>
                </p:cNvGrpSpPr>
                <p:nvPr/>
              </p:nvGrpSpPr>
              <p:grpSpPr bwMode="auto">
                <a:xfrm>
                  <a:off x="2606" y="799"/>
                  <a:ext cx="180" cy="98"/>
                  <a:chOff x="2608" y="391"/>
                  <a:chExt cx="498" cy="271"/>
                </a:xfrm>
              </p:grpSpPr>
              <p:sp>
                <p:nvSpPr>
                  <p:cNvPr id="232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33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34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8" name="Group 31"/>
                <p:cNvGrpSpPr>
                  <a:grpSpLocks/>
                </p:cNvGrpSpPr>
                <p:nvPr/>
              </p:nvGrpSpPr>
              <p:grpSpPr bwMode="auto">
                <a:xfrm>
                  <a:off x="2606" y="935"/>
                  <a:ext cx="180" cy="98"/>
                  <a:chOff x="2608" y="391"/>
                  <a:chExt cx="498" cy="271"/>
                </a:xfrm>
              </p:grpSpPr>
              <p:sp>
                <p:nvSpPr>
                  <p:cNvPr id="229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30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31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40" name="Group 36"/>
              <p:cNvGrpSpPr>
                <a:grpSpLocks/>
              </p:cNvGrpSpPr>
              <p:nvPr/>
            </p:nvGrpSpPr>
            <p:grpSpPr bwMode="auto">
              <a:xfrm>
                <a:off x="2606" y="1117"/>
                <a:ext cx="180" cy="642"/>
                <a:chOff x="2606" y="391"/>
                <a:chExt cx="180" cy="642"/>
              </a:xfrm>
            </p:grpSpPr>
            <p:grpSp>
              <p:nvGrpSpPr>
                <p:cNvPr id="204" name="Group 37"/>
                <p:cNvGrpSpPr>
                  <a:grpSpLocks/>
                </p:cNvGrpSpPr>
                <p:nvPr/>
              </p:nvGrpSpPr>
              <p:grpSpPr bwMode="auto">
                <a:xfrm>
                  <a:off x="2606" y="391"/>
                  <a:ext cx="180" cy="98"/>
                  <a:chOff x="2608" y="391"/>
                  <a:chExt cx="498" cy="271"/>
                </a:xfrm>
              </p:grpSpPr>
              <p:sp>
                <p:nvSpPr>
                  <p:cNvPr id="221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2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3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05" name="Group 41"/>
                <p:cNvGrpSpPr>
                  <a:grpSpLocks/>
                </p:cNvGrpSpPr>
                <p:nvPr/>
              </p:nvGrpSpPr>
              <p:grpSpPr bwMode="auto">
                <a:xfrm>
                  <a:off x="2606" y="527"/>
                  <a:ext cx="180" cy="98"/>
                  <a:chOff x="2608" y="391"/>
                  <a:chExt cx="498" cy="271"/>
                </a:xfrm>
              </p:grpSpPr>
              <p:sp>
                <p:nvSpPr>
                  <p:cNvPr id="21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0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06" name="Group 45"/>
                <p:cNvGrpSpPr>
                  <a:grpSpLocks/>
                </p:cNvGrpSpPr>
                <p:nvPr/>
              </p:nvGrpSpPr>
              <p:grpSpPr bwMode="auto">
                <a:xfrm>
                  <a:off x="2606" y="663"/>
                  <a:ext cx="180" cy="98"/>
                  <a:chOff x="2608" y="391"/>
                  <a:chExt cx="498" cy="271"/>
                </a:xfrm>
              </p:grpSpPr>
              <p:sp>
                <p:nvSpPr>
                  <p:cNvPr id="215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6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7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07" name="Group 49"/>
                <p:cNvGrpSpPr>
                  <a:grpSpLocks/>
                </p:cNvGrpSpPr>
                <p:nvPr/>
              </p:nvGrpSpPr>
              <p:grpSpPr bwMode="auto">
                <a:xfrm>
                  <a:off x="2606" y="799"/>
                  <a:ext cx="180" cy="98"/>
                  <a:chOff x="2608" y="391"/>
                  <a:chExt cx="498" cy="271"/>
                </a:xfrm>
              </p:grpSpPr>
              <p:sp>
                <p:nvSpPr>
                  <p:cNvPr id="212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3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4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08" name="Group 53"/>
                <p:cNvGrpSpPr>
                  <a:grpSpLocks/>
                </p:cNvGrpSpPr>
                <p:nvPr/>
              </p:nvGrpSpPr>
              <p:grpSpPr bwMode="auto">
                <a:xfrm>
                  <a:off x="2606" y="935"/>
                  <a:ext cx="180" cy="98"/>
                  <a:chOff x="2608" y="391"/>
                  <a:chExt cx="498" cy="271"/>
                </a:xfrm>
              </p:grpSpPr>
              <p:sp>
                <p:nvSpPr>
                  <p:cNvPr id="209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0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1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41" name="Group 57"/>
              <p:cNvGrpSpPr>
                <a:grpSpLocks/>
              </p:cNvGrpSpPr>
              <p:nvPr/>
            </p:nvGrpSpPr>
            <p:grpSpPr bwMode="auto">
              <a:xfrm>
                <a:off x="2606" y="1842"/>
                <a:ext cx="180" cy="642"/>
                <a:chOff x="2606" y="391"/>
                <a:chExt cx="180" cy="642"/>
              </a:xfrm>
            </p:grpSpPr>
            <p:grpSp>
              <p:nvGrpSpPr>
                <p:cNvPr id="184" name="Group 58"/>
                <p:cNvGrpSpPr>
                  <a:grpSpLocks/>
                </p:cNvGrpSpPr>
                <p:nvPr/>
              </p:nvGrpSpPr>
              <p:grpSpPr bwMode="auto">
                <a:xfrm>
                  <a:off x="2606" y="391"/>
                  <a:ext cx="180" cy="98"/>
                  <a:chOff x="2608" y="391"/>
                  <a:chExt cx="498" cy="271"/>
                </a:xfrm>
              </p:grpSpPr>
              <p:sp>
                <p:nvSpPr>
                  <p:cNvPr id="201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02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03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85" name="Group 62"/>
                <p:cNvGrpSpPr>
                  <a:grpSpLocks/>
                </p:cNvGrpSpPr>
                <p:nvPr/>
              </p:nvGrpSpPr>
              <p:grpSpPr bwMode="auto">
                <a:xfrm>
                  <a:off x="2606" y="527"/>
                  <a:ext cx="180" cy="98"/>
                  <a:chOff x="2608" y="391"/>
                  <a:chExt cx="498" cy="271"/>
                </a:xfrm>
              </p:grpSpPr>
              <p:sp>
                <p:nvSpPr>
                  <p:cNvPr id="198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9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00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86" name="Group 66"/>
                <p:cNvGrpSpPr>
                  <a:grpSpLocks/>
                </p:cNvGrpSpPr>
                <p:nvPr/>
              </p:nvGrpSpPr>
              <p:grpSpPr bwMode="auto">
                <a:xfrm>
                  <a:off x="2606" y="663"/>
                  <a:ext cx="180" cy="98"/>
                  <a:chOff x="2608" y="391"/>
                  <a:chExt cx="498" cy="271"/>
                </a:xfrm>
              </p:grpSpPr>
              <p:sp>
                <p:nvSpPr>
                  <p:cNvPr id="195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7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87" name="Group 70"/>
                <p:cNvGrpSpPr>
                  <a:grpSpLocks/>
                </p:cNvGrpSpPr>
                <p:nvPr/>
              </p:nvGrpSpPr>
              <p:grpSpPr bwMode="auto">
                <a:xfrm>
                  <a:off x="2606" y="799"/>
                  <a:ext cx="180" cy="98"/>
                  <a:chOff x="2608" y="391"/>
                  <a:chExt cx="498" cy="271"/>
                </a:xfrm>
              </p:grpSpPr>
              <p:sp>
                <p:nvSpPr>
                  <p:cNvPr id="192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3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4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88" name="Group 74"/>
                <p:cNvGrpSpPr>
                  <a:grpSpLocks/>
                </p:cNvGrpSpPr>
                <p:nvPr/>
              </p:nvGrpSpPr>
              <p:grpSpPr bwMode="auto">
                <a:xfrm>
                  <a:off x="2606" y="935"/>
                  <a:ext cx="180" cy="98"/>
                  <a:chOff x="2608" y="391"/>
                  <a:chExt cx="498" cy="271"/>
                </a:xfrm>
              </p:grpSpPr>
              <p:sp>
                <p:nvSpPr>
                  <p:cNvPr id="189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0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42" name="Group 78"/>
              <p:cNvGrpSpPr>
                <a:grpSpLocks/>
              </p:cNvGrpSpPr>
              <p:nvPr/>
            </p:nvGrpSpPr>
            <p:grpSpPr bwMode="auto">
              <a:xfrm>
                <a:off x="2606" y="2568"/>
                <a:ext cx="180" cy="642"/>
                <a:chOff x="2606" y="391"/>
                <a:chExt cx="180" cy="642"/>
              </a:xfrm>
            </p:grpSpPr>
            <p:grpSp>
              <p:nvGrpSpPr>
                <p:cNvPr id="164" name="Group 79"/>
                <p:cNvGrpSpPr>
                  <a:grpSpLocks/>
                </p:cNvGrpSpPr>
                <p:nvPr/>
              </p:nvGrpSpPr>
              <p:grpSpPr bwMode="auto">
                <a:xfrm>
                  <a:off x="2606" y="391"/>
                  <a:ext cx="180" cy="98"/>
                  <a:chOff x="2608" y="391"/>
                  <a:chExt cx="498" cy="271"/>
                </a:xfrm>
              </p:grpSpPr>
              <p:sp>
                <p:nvSpPr>
                  <p:cNvPr id="181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82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8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65" name="Group 83"/>
                <p:cNvGrpSpPr>
                  <a:grpSpLocks/>
                </p:cNvGrpSpPr>
                <p:nvPr/>
              </p:nvGrpSpPr>
              <p:grpSpPr bwMode="auto">
                <a:xfrm>
                  <a:off x="2606" y="527"/>
                  <a:ext cx="180" cy="98"/>
                  <a:chOff x="2608" y="391"/>
                  <a:chExt cx="498" cy="271"/>
                </a:xfrm>
              </p:grpSpPr>
              <p:sp>
                <p:nvSpPr>
                  <p:cNvPr id="178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79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80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66" name="Group 87"/>
                <p:cNvGrpSpPr>
                  <a:grpSpLocks/>
                </p:cNvGrpSpPr>
                <p:nvPr/>
              </p:nvGrpSpPr>
              <p:grpSpPr bwMode="auto">
                <a:xfrm>
                  <a:off x="2606" y="663"/>
                  <a:ext cx="180" cy="98"/>
                  <a:chOff x="2608" y="391"/>
                  <a:chExt cx="498" cy="271"/>
                </a:xfrm>
              </p:grpSpPr>
              <p:sp>
                <p:nvSpPr>
                  <p:cNvPr id="175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76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77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67" name="Group 91"/>
                <p:cNvGrpSpPr>
                  <a:grpSpLocks/>
                </p:cNvGrpSpPr>
                <p:nvPr/>
              </p:nvGrpSpPr>
              <p:grpSpPr bwMode="auto">
                <a:xfrm>
                  <a:off x="2606" y="799"/>
                  <a:ext cx="180" cy="98"/>
                  <a:chOff x="2608" y="391"/>
                  <a:chExt cx="498" cy="271"/>
                </a:xfrm>
              </p:grpSpPr>
              <p:sp>
                <p:nvSpPr>
                  <p:cNvPr id="172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73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74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68" name="Group 95"/>
                <p:cNvGrpSpPr>
                  <a:grpSpLocks/>
                </p:cNvGrpSpPr>
                <p:nvPr/>
              </p:nvGrpSpPr>
              <p:grpSpPr bwMode="auto">
                <a:xfrm>
                  <a:off x="2606" y="935"/>
                  <a:ext cx="180" cy="98"/>
                  <a:chOff x="2608" y="391"/>
                  <a:chExt cx="498" cy="271"/>
                </a:xfrm>
              </p:grpSpPr>
              <p:sp>
                <p:nvSpPr>
                  <p:cNvPr id="169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70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71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43" name="Group 99"/>
              <p:cNvGrpSpPr>
                <a:grpSpLocks/>
              </p:cNvGrpSpPr>
              <p:nvPr/>
            </p:nvGrpSpPr>
            <p:grpSpPr bwMode="auto">
              <a:xfrm>
                <a:off x="2606" y="3339"/>
                <a:ext cx="180" cy="642"/>
                <a:chOff x="2606" y="391"/>
                <a:chExt cx="180" cy="642"/>
              </a:xfrm>
            </p:grpSpPr>
            <p:grpSp>
              <p:nvGrpSpPr>
                <p:cNvPr id="144" name="Group 100"/>
                <p:cNvGrpSpPr>
                  <a:grpSpLocks/>
                </p:cNvGrpSpPr>
                <p:nvPr/>
              </p:nvGrpSpPr>
              <p:grpSpPr bwMode="auto">
                <a:xfrm>
                  <a:off x="2606" y="391"/>
                  <a:ext cx="180" cy="98"/>
                  <a:chOff x="2608" y="391"/>
                  <a:chExt cx="498" cy="271"/>
                </a:xfrm>
              </p:grpSpPr>
              <p:sp>
                <p:nvSpPr>
                  <p:cNvPr id="161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62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6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45" name="Group 104"/>
                <p:cNvGrpSpPr>
                  <a:grpSpLocks/>
                </p:cNvGrpSpPr>
                <p:nvPr/>
              </p:nvGrpSpPr>
              <p:grpSpPr bwMode="auto">
                <a:xfrm>
                  <a:off x="2606" y="527"/>
                  <a:ext cx="180" cy="98"/>
                  <a:chOff x="2608" y="391"/>
                  <a:chExt cx="498" cy="271"/>
                </a:xfrm>
              </p:grpSpPr>
              <p:sp>
                <p:nvSpPr>
                  <p:cNvPr id="158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5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60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46" name="Group 108"/>
                <p:cNvGrpSpPr>
                  <a:grpSpLocks/>
                </p:cNvGrpSpPr>
                <p:nvPr/>
              </p:nvGrpSpPr>
              <p:grpSpPr bwMode="auto">
                <a:xfrm>
                  <a:off x="2606" y="663"/>
                  <a:ext cx="180" cy="98"/>
                  <a:chOff x="2608" y="391"/>
                  <a:chExt cx="498" cy="271"/>
                </a:xfrm>
              </p:grpSpPr>
              <p:sp>
                <p:nvSpPr>
                  <p:cNvPr id="155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56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57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47" name="Group 112"/>
                <p:cNvGrpSpPr>
                  <a:grpSpLocks/>
                </p:cNvGrpSpPr>
                <p:nvPr/>
              </p:nvGrpSpPr>
              <p:grpSpPr bwMode="auto">
                <a:xfrm>
                  <a:off x="2606" y="799"/>
                  <a:ext cx="180" cy="98"/>
                  <a:chOff x="2608" y="391"/>
                  <a:chExt cx="498" cy="271"/>
                </a:xfrm>
              </p:grpSpPr>
              <p:sp>
                <p:nvSpPr>
                  <p:cNvPr id="152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53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54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48" name="Group 116"/>
                <p:cNvGrpSpPr>
                  <a:grpSpLocks/>
                </p:cNvGrpSpPr>
                <p:nvPr/>
              </p:nvGrpSpPr>
              <p:grpSpPr bwMode="auto">
                <a:xfrm>
                  <a:off x="2606" y="935"/>
                  <a:ext cx="180" cy="98"/>
                  <a:chOff x="2608" y="391"/>
                  <a:chExt cx="498" cy="271"/>
                </a:xfrm>
              </p:grpSpPr>
              <p:sp>
                <p:nvSpPr>
                  <p:cNvPr id="14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5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51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</p:grpSp>
      </p:grpSp>
      <p:sp>
        <p:nvSpPr>
          <p:cNvPr id="2" name="ZoneTexte 1"/>
          <p:cNvSpPr txBox="1"/>
          <p:nvPr/>
        </p:nvSpPr>
        <p:spPr>
          <a:xfrm>
            <a:off x="323861" y="733883"/>
            <a:ext cx="1646605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Installation</a:t>
            </a:r>
          </a:p>
          <a:p>
            <a:pPr algn="ctr"/>
            <a:r>
              <a:rPr lang="en-GB" dirty="0" smtClean="0"/>
              <a:t>2006 - 2008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0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646">
        <p:fade/>
      </p:transition>
    </mc:Choice>
    <mc:Fallback xmlns="">
      <p:transition spd="med" advTm="119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descr="r33236f10972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371599"/>
            <a:ext cx="5572164" cy="519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 smtClean="0"/>
              <a:t>Un muon de </a:t>
            </a:r>
            <a:r>
              <a:rPr lang="fr-FR" i="1" noProof="0" dirty="0" smtClean="0"/>
              <a:t>neutrino</a:t>
            </a:r>
            <a:endParaRPr lang="fr-FR" i="1" noProof="0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4842"/>
            <a:ext cx="1828800" cy="2786743"/>
          </a:xfrm>
        </p:spPr>
      </p:pic>
      <p:sp>
        <p:nvSpPr>
          <p:cNvPr id="9" name="Espace réservé du texte 8"/>
          <p:cNvSpPr>
            <a:spLocks noGrp="1"/>
          </p:cNvSpPr>
          <p:nvPr>
            <p:ph type="body" sz="half" idx="2"/>
          </p:nvPr>
        </p:nvSpPr>
        <p:spPr>
          <a:xfrm>
            <a:off x="228600" y="4343400"/>
            <a:ext cx="2667000" cy="2133600"/>
          </a:xfrm>
        </p:spPr>
        <p:txBody>
          <a:bodyPr/>
          <a:lstStyle/>
          <a:p>
            <a:r>
              <a:rPr lang="fr-FR" dirty="0">
                <a:latin typeface="Lucida Sans" pitchFamily="34" charset="0"/>
              </a:rPr>
              <a:t>Produit dans l’atmosphère aux antipodes,</a:t>
            </a:r>
          </a:p>
          <a:p>
            <a:endParaRPr lang="fr-FR" dirty="0">
              <a:latin typeface="Lucida Sans" pitchFamily="34" charset="0"/>
            </a:endParaRPr>
          </a:p>
          <a:p>
            <a:r>
              <a:rPr lang="fr-FR" dirty="0">
                <a:latin typeface="Lucida Sans" pitchFamily="34" charset="0"/>
              </a:rPr>
              <a:t>ou…</a:t>
            </a:r>
          </a:p>
          <a:p>
            <a:endParaRPr lang="fr-FR" dirty="0">
              <a:latin typeface="Lucida Sans" pitchFamily="34" charset="0"/>
            </a:endParaRPr>
          </a:p>
          <a:p>
            <a:r>
              <a:rPr lang="fr-FR" dirty="0">
                <a:latin typeface="Lucida Sans" pitchFamily="34" charset="0"/>
              </a:rPr>
              <a:t>En provenance d’une source éloignée ?</a:t>
            </a:r>
          </a:p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avril 2011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Th. Stolarczyk - CEA / Irfu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1F6F-9871-4190-8F8E-0D290DF45960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5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96">
        <p:fade/>
      </p:transition>
    </mc:Choice>
    <mc:Fallback xmlns="">
      <p:transition spd="med" advTm="83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Antares, carte du ciel en neutrinos</a:t>
            </a:r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Espace réservé du texte 7"/>
          <p:cNvSpPr>
            <a:spLocks noGrp="1"/>
          </p:cNvSpPr>
          <p:nvPr>
            <p:ph type="body" sz="half" idx="2"/>
          </p:nvPr>
        </p:nvSpPr>
        <p:spPr>
          <a:xfrm>
            <a:off x="228600" y="5257800"/>
            <a:ext cx="2667000" cy="1219200"/>
          </a:xfrm>
        </p:spPr>
        <p:txBody>
          <a:bodyPr/>
          <a:lstStyle/>
          <a:p>
            <a:r>
              <a:rPr lang="fr-FR" dirty="0" smtClean="0"/>
              <a:t>4 ans de données</a:t>
            </a:r>
          </a:p>
          <a:p>
            <a:r>
              <a:rPr lang="fr-FR" dirty="0" smtClean="0"/>
              <a:t>(2007-2011)</a:t>
            </a:r>
          </a:p>
          <a:p>
            <a:r>
              <a:rPr lang="fr-FR" dirty="0" smtClean="0"/>
              <a:t>Pas d’excès attribuable à une sources cosmique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 descr="\\Dapdc5\stolar\My Documents\ANTARES\Communication\Communiqués Faits marquants\2011\skymap2011-nolabel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5" y="1306842"/>
            <a:ext cx="7758115" cy="5246357"/>
          </a:xfrm>
          <a:prstGeom prst="ellipse">
            <a:avLst/>
          </a:prstGeom>
          <a:ln w="28575" cap="rnd">
            <a:solidFill>
              <a:srgbClr val="FF99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990">
        <p:fade/>
      </p:transition>
    </mc:Choice>
    <mc:Fallback xmlns="">
      <p:transition spd="med" advTm="749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 err="1" smtClean="0"/>
              <a:t>telescope</a:t>
            </a:r>
            <a:r>
              <a:rPr lang="fr-FR" dirty="0" smtClean="0"/>
              <a:t> </a:t>
            </a:r>
            <a:r>
              <a:rPr lang="fr-FR" dirty="0" err="1" smtClean="0"/>
              <a:t>Icecube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26" name="Picture 2" descr="\\Dapdc5\stolar\My Documents\Communication\2- Vulgarisation\Présentation\E2PHY Aout 2014\ice_img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990600"/>
            <a:ext cx="790029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49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827">
        <p:fade/>
      </p:transition>
    </mc:Choice>
    <mc:Fallback xmlns="">
      <p:transition spd="med" advTm="398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Préambule – Unités de distance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95400"/>
            <a:ext cx="4800600" cy="5105401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Soleil- Terre </a:t>
            </a:r>
            <a:r>
              <a:rPr lang="fr-FR" dirty="0">
                <a:sym typeface="Symbol"/>
              </a:rPr>
              <a:t> </a:t>
            </a:r>
            <a:r>
              <a:rPr lang="fr-FR" dirty="0" smtClean="0"/>
              <a:t>150 10</a:t>
            </a:r>
            <a:r>
              <a:rPr lang="fr-FR" baseline="30000" dirty="0" smtClean="0"/>
              <a:t>6</a:t>
            </a:r>
            <a:r>
              <a:rPr lang="fr-FR" dirty="0" smtClean="0"/>
              <a:t> km </a:t>
            </a:r>
            <a:endParaRPr lang="fr-FR" dirty="0"/>
          </a:p>
          <a:p>
            <a:pPr lvl="1"/>
            <a:r>
              <a:rPr lang="fr-FR" dirty="0" smtClean="0"/>
              <a:t>1 Unité </a:t>
            </a:r>
            <a:r>
              <a:rPr lang="fr-FR" dirty="0" err="1" smtClean="0"/>
              <a:t>Astromique</a:t>
            </a:r>
            <a:r>
              <a:rPr lang="fr-FR" dirty="0" smtClean="0"/>
              <a:t> (UA)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 </a:t>
            </a:r>
            <a:r>
              <a:rPr lang="fr-FR" dirty="0">
                <a:sym typeface="Symbol"/>
              </a:rPr>
              <a:t> </a:t>
            </a:r>
            <a:r>
              <a:rPr lang="fr-FR" dirty="0" smtClean="0"/>
              <a:t>8 </a:t>
            </a:r>
            <a:r>
              <a:rPr lang="fr-FR" dirty="0" err="1" smtClean="0"/>
              <a:t>minutes.lumière</a:t>
            </a:r>
            <a:endParaRPr lang="fr-FR" dirty="0" smtClean="0"/>
          </a:p>
          <a:p>
            <a:pPr lvl="1"/>
            <a:endParaRPr lang="fr-FR" dirty="0" smtClean="0"/>
          </a:p>
          <a:p>
            <a:r>
              <a:rPr lang="fr-FR" dirty="0" smtClean="0"/>
              <a:t>1 </a:t>
            </a:r>
            <a:r>
              <a:rPr lang="fr-FR" dirty="0" err="1" smtClean="0"/>
              <a:t>a.l</a:t>
            </a:r>
            <a:r>
              <a:rPr lang="fr-FR" dirty="0" smtClean="0"/>
              <a:t>. = 10 000 milliards km</a:t>
            </a:r>
          </a:p>
          <a:p>
            <a:r>
              <a:rPr lang="fr-FR" dirty="0"/>
              <a:t>1 parsec = 3,26 </a:t>
            </a:r>
            <a:r>
              <a:rPr lang="fr-FR" dirty="0" err="1"/>
              <a:t>a.l</a:t>
            </a:r>
            <a:r>
              <a:rPr lang="fr-FR" dirty="0"/>
              <a:t>.</a:t>
            </a:r>
          </a:p>
          <a:p>
            <a:pPr lvl="1"/>
            <a:r>
              <a:rPr lang="fr-FR" dirty="0" smtClean="0"/>
              <a:t>Etoile la plus proche </a:t>
            </a:r>
            <a:r>
              <a:rPr lang="fr-FR" dirty="0" smtClean="0">
                <a:sym typeface="Symbol"/>
              </a:rPr>
              <a:t></a:t>
            </a:r>
            <a:r>
              <a:rPr lang="fr-FR" dirty="0" smtClean="0"/>
              <a:t> 4 </a:t>
            </a:r>
            <a:r>
              <a:rPr lang="fr-FR" dirty="0" err="1" smtClean="0"/>
              <a:t>a.l</a:t>
            </a:r>
            <a:r>
              <a:rPr lang="fr-FR" dirty="0" smtClean="0"/>
              <a:t>. (Proxima </a:t>
            </a:r>
            <a:r>
              <a:rPr lang="fr-FR" dirty="0" err="1" smtClean="0"/>
              <a:t>Centauri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Centre </a:t>
            </a:r>
            <a:r>
              <a:rPr lang="fr-FR" dirty="0"/>
              <a:t>galactique </a:t>
            </a:r>
            <a:r>
              <a:rPr lang="fr-FR" dirty="0" smtClean="0">
                <a:sym typeface="Symbol"/>
              </a:rPr>
              <a:t> 10 </a:t>
            </a:r>
            <a:r>
              <a:rPr lang="fr-FR" dirty="0" err="1">
                <a:sym typeface="Symbol"/>
              </a:rPr>
              <a:t>kpc</a:t>
            </a:r>
            <a:endParaRPr lang="fr-FR" dirty="0">
              <a:sym typeface="Symbol"/>
            </a:endParaRPr>
          </a:p>
          <a:p>
            <a:pPr lvl="1"/>
            <a:r>
              <a:rPr lang="fr-FR" dirty="0" smtClean="0"/>
              <a:t>Rayon </a:t>
            </a:r>
            <a:r>
              <a:rPr lang="fr-FR" dirty="0"/>
              <a:t>galactique </a:t>
            </a:r>
            <a:r>
              <a:rPr lang="fr-FR" dirty="0">
                <a:sym typeface="Symbol"/>
              </a:rPr>
              <a:t> 20 </a:t>
            </a:r>
            <a:r>
              <a:rPr lang="fr-FR" dirty="0" err="1">
                <a:sym typeface="Symbol"/>
              </a:rPr>
              <a:t>kpc</a:t>
            </a:r>
            <a:endParaRPr lang="fr-FR" dirty="0">
              <a:sym typeface="Symbol"/>
            </a:endParaRPr>
          </a:p>
          <a:p>
            <a:pPr lvl="1"/>
            <a:r>
              <a:rPr lang="fr-FR" dirty="0" smtClean="0">
                <a:sym typeface="Symbol"/>
              </a:rPr>
              <a:t>Galaxie la plus proche  1 </a:t>
            </a:r>
            <a:r>
              <a:rPr lang="fr-FR" dirty="0" err="1" smtClean="0">
                <a:sym typeface="Symbol"/>
              </a:rPr>
              <a:t>Mpc</a:t>
            </a:r>
            <a:r>
              <a:rPr lang="fr-FR" dirty="0">
                <a:sym typeface="Symbol"/>
              </a:rPr>
              <a:t/>
            </a:r>
            <a:br>
              <a:rPr lang="fr-FR" dirty="0">
                <a:sym typeface="Symbol"/>
              </a:rPr>
            </a:br>
            <a:r>
              <a:rPr lang="fr-FR" dirty="0" smtClean="0">
                <a:sym typeface="Symbol"/>
              </a:rPr>
              <a:t>(Andromède)</a:t>
            </a:r>
          </a:p>
          <a:p>
            <a:pPr lvl="1"/>
            <a:r>
              <a:rPr lang="fr-FR" dirty="0" smtClean="0">
                <a:sym typeface="Symbol"/>
              </a:rPr>
              <a:t>Univers visible  13,8 milliards d’</a:t>
            </a:r>
            <a:r>
              <a:rPr lang="fr-FR" dirty="0" err="1" smtClean="0">
                <a:sym typeface="Symbol"/>
              </a:rPr>
              <a:t>a.l</a:t>
            </a:r>
            <a:r>
              <a:rPr lang="fr-FR" dirty="0" smtClean="0">
                <a:sym typeface="Symbol"/>
              </a:rPr>
              <a:t>.  4 </a:t>
            </a:r>
            <a:r>
              <a:rPr lang="fr-FR" dirty="0" err="1" smtClean="0">
                <a:sym typeface="Symbol"/>
              </a:rPr>
              <a:t>Gpc</a:t>
            </a:r>
            <a:endParaRPr lang="fr-FR" dirty="0" smtClean="0">
              <a:sym typeface="Symbol"/>
            </a:endParaRPr>
          </a:p>
          <a:p>
            <a:pPr lvl="2"/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grpSp>
        <p:nvGrpSpPr>
          <p:cNvPr id="19" name="Groupe 18"/>
          <p:cNvGrpSpPr/>
          <p:nvPr/>
        </p:nvGrpSpPr>
        <p:grpSpPr>
          <a:xfrm>
            <a:off x="5334000" y="1219200"/>
            <a:ext cx="3668918" cy="1744731"/>
            <a:chOff x="0" y="776703"/>
            <a:chExt cx="9193213" cy="4371775"/>
          </a:xfrm>
        </p:grpSpPr>
        <p:pic>
          <p:nvPicPr>
            <p:cNvPr id="20" name="Picture 3" descr="milkyway_garlick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003" b="21259"/>
            <a:stretch/>
          </p:blipFill>
          <p:spPr bwMode="auto">
            <a:xfrm>
              <a:off x="0" y="776703"/>
              <a:ext cx="9193213" cy="437177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2214545" y="3500438"/>
              <a:ext cx="4022310" cy="1028614"/>
            </a:xfrm>
            <a:prstGeom prst="rect">
              <a:avLst/>
            </a:prstGeom>
            <a:solidFill>
              <a:srgbClr val="080400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itchFamily="34" charset="0"/>
                </a:rPr>
                <a:t>30 </a:t>
              </a:r>
              <a:r>
                <a:rPr lang="fr-FR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itchFamily="34" charset="0"/>
                </a:rPr>
                <a:t>000 </a:t>
              </a:r>
              <a:r>
                <a:rPr lang="fr-FR" sz="2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itchFamily="34" charset="0"/>
                </a:rPr>
                <a:t>a.l</a:t>
              </a:r>
              <a:r>
                <a:rPr lang="fr-FR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itchFamily="34" charset="0"/>
                </a:rPr>
                <a:t>.</a:t>
              </a:r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V="1">
              <a:off x="1867555" y="3357562"/>
              <a:ext cx="3209271" cy="15434"/>
            </a:xfrm>
            <a:prstGeom prst="line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>
                <a:solidFill>
                  <a:schemeClr val="bg1"/>
                </a:solidFill>
                <a:latin typeface="Lucida Sans" pitchFamily="34" charset="0"/>
              </a:endParaRPr>
            </a:p>
          </p:txBody>
        </p:sp>
      </p:grpSp>
      <p:sp>
        <p:nvSpPr>
          <p:cNvPr id="23" name="Étoile à 12 branches 22"/>
          <p:cNvSpPr/>
          <p:nvPr/>
        </p:nvSpPr>
        <p:spPr>
          <a:xfrm>
            <a:off x="5971322" y="2144275"/>
            <a:ext cx="216000" cy="2160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" descr="cosmic_gc3_bi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41" y="3068707"/>
            <a:ext cx="3670671" cy="340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 rot="20354802">
            <a:off x="6832633" y="5737953"/>
            <a:ext cx="1888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altLang="fr-FR" sz="1600" b="1" dirty="0">
                <a:solidFill>
                  <a:schemeClr val="bg1"/>
                </a:solidFill>
                <a:latin typeface="Arial" charset="0"/>
              </a:rPr>
              <a:t>500 millions d’</a:t>
            </a:r>
            <a:r>
              <a:rPr lang="fr-FR" altLang="fr-FR" sz="1600" b="1" dirty="0" err="1">
                <a:solidFill>
                  <a:schemeClr val="bg1"/>
                </a:solidFill>
                <a:latin typeface="Arial" charset="0"/>
              </a:rPr>
              <a:t>a.l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charset="0"/>
              </a:rPr>
              <a:t>.</a:t>
            </a:r>
            <a:br>
              <a:rPr lang="fr-FR" altLang="fr-FR" sz="1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1600" b="1" dirty="0" smtClean="0">
                <a:solidFill>
                  <a:schemeClr val="bg1"/>
                </a:solidFill>
                <a:latin typeface="Arial" charset="0"/>
              </a:rPr>
              <a:t>150 </a:t>
            </a:r>
            <a:r>
              <a:rPr lang="fr-FR" altLang="fr-FR" sz="1600" b="1" dirty="0" err="1" smtClean="0">
                <a:solidFill>
                  <a:schemeClr val="bg1"/>
                </a:solidFill>
                <a:latin typeface="Arial" charset="0"/>
              </a:rPr>
              <a:t>Mpc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698">
        <p:fade/>
      </p:transition>
    </mc:Choice>
    <mc:Fallback xmlns="">
      <p:transition spd="med" advTm="1376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Premiers neutrinos cosmiques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8106158" cy="48768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2773680" cy="56388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7147560" y="4876800"/>
            <a:ext cx="1371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04800" y="6170414"/>
            <a:ext cx="685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28 événements pour 10 ou 12 attendus, </a:t>
            </a:r>
            <a:r>
              <a:rPr lang="fr-FR" dirty="0" smtClean="0"/>
              <a:t>E </a:t>
            </a:r>
            <a:r>
              <a:rPr lang="fr-FR" dirty="0"/>
              <a:t>&gt; 60 </a:t>
            </a:r>
            <a:r>
              <a:rPr lang="fr-FR" dirty="0" err="1" smtClean="0"/>
              <a:t>TeV</a:t>
            </a:r>
            <a:r>
              <a:rPr lang="fr-FR" dirty="0" smtClean="0"/>
              <a:t> (3 ans de données)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66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337">
        <p:fade/>
      </p:transition>
    </mc:Choice>
    <mc:Fallback xmlns="">
      <p:transition spd="med" advTm="903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ciel en photons</a:t>
            </a:r>
            <a:endParaRPr lang="fr-FR" dirty="0"/>
          </a:p>
        </p:txBody>
      </p:sp>
      <p:sp>
        <p:nvSpPr>
          <p:cNvPr id="27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09250" name="Picture 2" descr="Galax visi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9100" y="1222375"/>
            <a:ext cx="56991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9251" name="Picture 3" descr="Galax near I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4338" y="1219200"/>
            <a:ext cx="570547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9252" name="Picture 4" descr="Galax I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5450" y="1219200"/>
            <a:ext cx="56991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9253" name="Picture 5" descr="Galax H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2275" y="1219200"/>
            <a:ext cx="56991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9259" name="Picture 11" descr="spec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43100" y="5178425"/>
            <a:ext cx="5976938" cy="129857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09260" name="Rectangle 12"/>
          <p:cNvSpPr>
            <a:spLocks noChangeArrowheads="1"/>
          </p:cNvSpPr>
          <p:nvPr/>
        </p:nvSpPr>
        <p:spPr bwMode="auto">
          <a:xfrm>
            <a:off x="1943100" y="5178425"/>
            <a:ext cx="7207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9261" name="Rectangle 13"/>
          <p:cNvSpPr>
            <a:spLocks noChangeArrowheads="1"/>
          </p:cNvSpPr>
          <p:nvPr/>
        </p:nvSpPr>
        <p:spPr bwMode="auto">
          <a:xfrm>
            <a:off x="2806700" y="5178425"/>
            <a:ext cx="11525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9262" name="Rectangle 14"/>
          <p:cNvSpPr>
            <a:spLocks noChangeArrowheads="1"/>
          </p:cNvSpPr>
          <p:nvPr/>
        </p:nvSpPr>
        <p:spPr bwMode="auto">
          <a:xfrm>
            <a:off x="4464050" y="5178425"/>
            <a:ext cx="14446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9263" name="Rectangle 15"/>
          <p:cNvSpPr>
            <a:spLocks noChangeArrowheads="1"/>
          </p:cNvSpPr>
          <p:nvPr/>
        </p:nvSpPr>
        <p:spPr bwMode="auto">
          <a:xfrm>
            <a:off x="5183188" y="5178425"/>
            <a:ext cx="5048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9264" name="Rectangle 16"/>
          <p:cNvSpPr>
            <a:spLocks noChangeArrowheads="1"/>
          </p:cNvSpPr>
          <p:nvPr/>
        </p:nvSpPr>
        <p:spPr bwMode="auto">
          <a:xfrm>
            <a:off x="4679950" y="5178425"/>
            <a:ext cx="4318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9265" name="Rectangle 17"/>
          <p:cNvSpPr>
            <a:spLocks noChangeArrowheads="1"/>
          </p:cNvSpPr>
          <p:nvPr/>
        </p:nvSpPr>
        <p:spPr bwMode="auto">
          <a:xfrm>
            <a:off x="6696075" y="5178425"/>
            <a:ext cx="122396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09273" name="Picture 25" descr="Galax Xra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2275" y="1220787"/>
            <a:ext cx="56991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4338" y="1219201"/>
            <a:ext cx="5745971" cy="2882900"/>
          </a:xfrm>
          <a:prstGeom prst="rect">
            <a:avLst/>
          </a:prstGeom>
        </p:spPr>
      </p:pic>
      <p:cxnSp>
        <p:nvCxnSpPr>
          <p:cNvPr id="309254" name="AutoShape 6"/>
          <p:cNvCxnSpPr>
            <a:cxnSpLocks noChangeShapeType="1"/>
          </p:cNvCxnSpPr>
          <p:nvPr/>
        </p:nvCxnSpPr>
        <p:spPr bwMode="auto">
          <a:xfrm rot="16200000">
            <a:off x="4789488" y="4865687"/>
            <a:ext cx="627062" cy="341312"/>
          </a:xfrm>
          <a:prstGeom prst="bentConnector3">
            <a:avLst>
              <a:gd name="adj1" fmla="val 49875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09255" name="AutoShape 7"/>
          <p:cNvCxnSpPr>
            <a:cxnSpLocks noChangeShapeType="1"/>
          </p:cNvCxnSpPr>
          <p:nvPr/>
        </p:nvCxnSpPr>
        <p:spPr bwMode="auto">
          <a:xfrm rot="16200000">
            <a:off x="7095331" y="4937918"/>
            <a:ext cx="625475" cy="19843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09256" name="AutoShape 8"/>
          <p:cNvCxnSpPr>
            <a:cxnSpLocks noChangeShapeType="1"/>
          </p:cNvCxnSpPr>
          <p:nvPr/>
        </p:nvCxnSpPr>
        <p:spPr bwMode="auto">
          <a:xfrm rot="5400000" flipH="1">
            <a:off x="4052887" y="4865687"/>
            <a:ext cx="625475" cy="3429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09257" name="AutoShape 9"/>
          <p:cNvCxnSpPr>
            <a:cxnSpLocks noChangeShapeType="1"/>
          </p:cNvCxnSpPr>
          <p:nvPr/>
        </p:nvCxnSpPr>
        <p:spPr bwMode="auto">
          <a:xfrm rot="5400000" flipH="1">
            <a:off x="2835275" y="4802187"/>
            <a:ext cx="611187" cy="484188"/>
          </a:xfrm>
          <a:prstGeom prst="bentConnector3">
            <a:avLst>
              <a:gd name="adj1" fmla="val 51167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09258" name="AutoShape 10"/>
          <p:cNvCxnSpPr>
            <a:cxnSpLocks noChangeShapeType="1"/>
          </p:cNvCxnSpPr>
          <p:nvPr/>
        </p:nvCxnSpPr>
        <p:spPr bwMode="auto">
          <a:xfrm rot="5400000" flipH="1">
            <a:off x="1549401" y="4595811"/>
            <a:ext cx="627062" cy="881063"/>
          </a:xfrm>
          <a:prstGeom prst="bentConnector3">
            <a:avLst>
              <a:gd name="adj1" fmla="val 49875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309266" name="Picture 18" descr="Galax visibl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43325" y="4268787"/>
            <a:ext cx="900113" cy="455612"/>
          </a:xfrm>
          <a:prstGeom prst="rect">
            <a:avLst/>
          </a:prstGeom>
          <a:noFill/>
        </p:spPr>
      </p:pic>
      <p:pic>
        <p:nvPicPr>
          <p:cNvPr id="309267" name="Picture 19" descr="Galax near I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22825" y="4268787"/>
            <a:ext cx="900113" cy="454025"/>
          </a:xfrm>
          <a:prstGeom prst="rect">
            <a:avLst/>
          </a:prstGeom>
          <a:noFill/>
        </p:spPr>
      </p:pic>
      <p:pic>
        <p:nvPicPr>
          <p:cNvPr id="309268" name="Picture 20" descr="Galax I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03913" y="4268787"/>
            <a:ext cx="900112" cy="455612"/>
          </a:xfrm>
          <a:prstGeom prst="rect">
            <a:avLst/>
          </a:prstGeom>
          <a:noFill/>
        </p:spPr>
      </p:pic>
      <p:pic>
        <p:nvPicPr>
          <p:cNvPr id="309269" name="Picture 21" descr="Galax HI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56438" y="4268787"/>
            <a:ext cx="900112" cy="455612"/>
          </a:xfrm>
          <a:prstGeom prst="rect">
            <a:avLst/>
          </a:prstGeom>
          <a:noFill/>
        </p:spPr>
      </p:pic>
      <p:pic>
        <p:nvPicPr>
          <p:cNvPr id="309270" name="Picture 22" descr="Galax Xra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47925" y="4268787"/>
            <a:ext cx="900113" cy="4556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9271" name="Picture 23" descr="Galax Gamm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71550" y="4268787"/>
            <a:ext cx="90011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9272" name="AutoShape 24"/>
          <p:cNvCxnSpPr>
            <a:cxnSpLocks noChangeShapeType="1"/>
          </p:cNvCxnSpPr>
          <p:nvPr/>
        </p:nvCxnSpPr>
        <p:spPr bwMode="auto">
          <a:xfrm rot="16200000">
            <a:off x="5582444" y="4577555"/>
            <a:ext cx="625475" cy="9191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3143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356">
        <p:fade/>
      </p:transition>
    </mc:Choice>
    <mc:Fallback xmlns="">
      <p:transition spd="med" advTm="115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9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9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L’observatoire Fermi </a:t>
            </a:r>
            <a:br>
              <a:rPr lang="fr-FR" dirty="0" smtClean="0"/>
            </a:br>
            <a:r>
              <a:rPr lang="fr-FR" sz="3600" dirty="0" smtClean="0"/>
              <a:t>(</a:t>
            </a:r>
            <a:r>
              <a:rPr lang="fr-FR" sz="3600" i="1" dirty="0"/>
              <a:t>Fermi Gamma-ray </a:t>
            </a:r>
            <a:r>
              <a:rPr lang="fr-FR" sz="3600" i="1" dirty="0" err="1"/>
              <a:t>Space</a:t>
            </a:r>
            <a:r>
              <a:rPr lang="fr-FR" sz="3600" i="1" dirty="0"/>
              <a:t> </a:t>
            </a:r>
            <a:r>
              <a:rPr lang="fr-FR" sz="3600" i="1" dirty="0" err="1" smtClean="0"/>
              <a:t>Telescope</a:t>
            </a:r>
            <a:r>
              <a:rPr lang="fr-FR" sz="3600" i="1" dirty="0" smtClean="0"/>
              <a:t>)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438400" y="1295401"/>
            <a:ext cx="6248400" cy="2590799"/>
          </a:xfrm>
        </p:spPr>
        <p:txBody>
          <a:bodyPr>
            <a:normAutofit/>
          </a:bodyPr>
          <a:lstStyle/>
          <a:p>
            <a:r>
              <a:rPr lang="fr-FR" sz="2000" dirty="0" smtClean="0"/>
              <a:t>Missions Nasa</a:t>
            </a:r>
          </a:p>
          <a:p>
            <a:r>
              <a:rPr lang="fr-FR" sz="2000" dirty="0" smtClean="0"/>
              <a:t>Lancé le 11 </a:t>
            </a:r>
            <a:r>
              <a:rPr lang="fr-FR" sz="2000" dirty="0"/>
              <a:t>juin 2008 </a:t>
            </a:r>
            <a:endParaRPr lang="fr-FR" sz="2000" dirty="0" smtClean="0"/>
          </a:p>
          <a:p>
            <a:r>
              <a:rPr lang="fr-FR" sz="2000" dirty="0"/>
              <a:t> </a:t>
            </a:r>
            <a:r>
              <a:rPr lang="fr-FR" sz="2000" dirty="0" smtClean="0"/>
              <a:t>LAT (Large Area </a:t>
            </a:r>
            <a:r>
              <a:rPr lang="fr-FR" sz="2000" dirty="0" err="1" smtClean="0"/>
              <a:t>Telescope</a:t>
            </a:r>
            <a:r>
              <a:rPr lang="fr-FR" sz="2000" dirty="0" smtClean="0"/>
              <a:t>)</a:t>
            </a:r>
          </a:p>
          <a:p>
            <a:pPr lvl="1"/>
            <a:r>
              <a:rPr lang="fr-FR" sz="1800" dirty="0" smtClean="0"/>
              <a:t>20 </a:t>
            </a:r>
            <a:r>
              <a:rPr lang="fr-FR" sz="1800" dirty="0"/>
              <a:t>MeV </a:t>
            </a:r>
            <a:r>
              <a:rPr lang="fr-FR" sz="1800" dirty="0" smtClean="0"/>
              <a:t>&lt;E &lt; 300 </a:t>
            </a:r>
            <a:r>
              <a:rPr lang="fr-FR" sz="1800" dirty="0" err="1" smtClean="0"/>
              <a:t>GeV</a:t>
            </a:r>
            <a:endParaRPr lang="fr-FR" sz="1800" dirty="0" smtClean="0"/>
          </a:p>
          <a:p>
            <a:r>
              <a:rPr lang="fr-FR" sz="2000" dirty="0" smtClean="0"/>
              <a:t>GBM (Gamma-ray </a:t>
            </a:r>
            <a:r>
              <a:rPr lang="fr-FR" sz="2000" dirty="0" err="1" smtClean="0"/>
              <a:t>Burst</a:t>
            </a:r>
            <a:r>
              <a:rPr lang="fr-FR" sz="2000" dirty="0" smtClean="0"/>
              <a:t> Monitor)</a:t>
            </a:r>
          </a:p>
          <a:p>
            <a:pPr lvl="1"/>
            <a:r>
              <a:rPr lang="fr-FR" sz="1600" dirty="0" smtClean="0"/>
              <a:t>8 </a:t>
            </a:r>
            <a:r>
              <a:rPr lang="fr-FR" sz="1600" dirty="0" err="1" smtClean="0"/>
              <a:t>keV</a:t>
            </a:r>
            <a:r>
              <a:rPr lang="fr-FR" sz="1600" dirty="0" smtClean="0"/>
              <a:t> &lt; E &lt; 30 MeV</a:t>
            </a:r>
          </a:p>
          <a:p>
            <a:r>
              <a:rPr lang="fr-FR" sz="2000" dirty="0" smtClean="0"/>
              <a:t>2000 sources (2008-2010)</a:t>
            </a:r>
          </a:p>
          <a:p>
            <a:endParaRPr lang="fr-FR" sz="2000" dirty="0" smtClean="0"/>
          </a:p>
          <a:p>
            <a:pPr lvl="1"/>
            <a:endParaRPr lang="fr-FR" sz="1800" dirty="0" smtClean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148" y="3390285"/>
            <a:ext cx="2207066" cy="32960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5901"/>
            <a:ext cx="2113547" cy="2077017"/>
          </a:xfrm>
          <a:prstGeom prst="rect">
            <a:avLst/>
          </a:prstGeom>
        </p:spPr>
      </p:pic>
      <p:pic>
        <p:nvPicPr>
          <p:cNvPr id="19" name="Image 1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305" y="3581400"/>
            <a:ext cx="549699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6673" y="533400"/>
            <a:ext cx="2207066" cy="271462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1" y="3543300"/>
            <a:ext cx="5491694" cy="30861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517">
        <p:fade/>
      </p:transition>
    </mc:Choice>
    <mc:Fallback xmlns="">
      <p:transition spd="med" advTm="133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Dans la galaxie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1286" y="533401"/>
            <a:ext cx="2014270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7124700" y="914400"/>
            <a:ext cx="1865584" cy="127359"/>
          </a:xfrm>
          <a:prstGeom prst="ellipse">
            <a:avLst/>
          </a:prstGeom>
          <a:solidFill>
            <a:srgbClr val="FF0000">
              <a:alpha val="28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20" name="Picture 8" descr="microquas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0663" y="3804922"/>
            <a:ext cx="2174875" cy="2341731"/>
          </a:xfrm>
          <a:prstGeom prst="rect">
            <a:avLst/>
          </a:prstGeom>
          <a:noFill/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581400" y="1752600"/>
            <a:ext cx="2514600" cy="37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81" tIns="47890" rIns="95781" bIns="47890">
            <a:spAutoFit/>
          </a:bodyPr>
          <a:lstStyle/>
          <a:p>
            <a:pPr algn="ctr" defTabSz="957263" eaLnBrk="0" hangingPunct="0"/>
            <a:r>
              <a:rPr lang="fr-FR" b="1" dirty="0" smtClean="0">
                <a:latin typeface="Lucida Sans" pitchFamily="34" charset="0"/>
              </a:rPr>
              <a:t>Pulsars</a:t>
            </a:r>
            <a:endParaRPr lang="fr-FR" b="1" i="1" dirty="0" smtClean="0">
              <a:latin typeface="Lucida Sans" pitchFamily="34" charset="0"/>
            </a:endParaRPr>
          </a:p>
        </p:txBody>
      </p:sp>
      <p:pic>
        <p:nvPicPr>
          <p:cNvPr id="2050" name="Picture 2" descr="\\Dapdc5\stolar\My Documents\Communication\2- Vulgarisation\Présentation\E2PHY Aout 2014\MicroQuasar-vued'artist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1970186"/>
            <a:ext cx="2174875" cy="16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400800" y="1509258"/>
            <a:ext cx="2514600" cy="37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81" tIns="47890" rIns="95781" bIns="47890">
            <a:spAutoFit/>
          </a:bodyPr>
          <a:lstStyle/>
          <a:p>
            <a:pPr algn="ctr" defTabSz="957263" eaLnBrk="0" hangingPunct="0"/>
            <a:r>
              <a:rPr lang="fr-FR" b="1" dirty="0" err="1" smtClean="0">
                <a:latin typeface="Lucida Sans" pitchFamily="34" charset="0"/>
              </a:rPr>
              <a:t>Microquasars</a:t>
            </a:r>
            <a:endParaRPr lang="fr-FR" b="1" i="1" dirty="0" smtClean="0">
              <a:latin typeface="Lucida Sans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10" y="2392323"/>
            <a:ext cx="2797374" cy="2797374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628000" y="5287088"/>
            <a:ext cx="2514600" cy="28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81" tIns="47890" rIns="95781" bIns="47890">
            <a:spAutoFit/>
          </a:bodyPr>
          <a:lstStyle/>
          <a:p>
            <a:pPr algn="ctr" defTabSz="957263" eaLnBrk="0" hangingPunct="0"/>
            <a:r>
              <a:rPr lang="fr-FR" sz="1200" b="1" i="1" dirty="0" smtClean="0">
                <a:latin typeface="Lucida Sans" pitchFamily="34" charset="0"/>
              </a:rPr>
              <a:t>(Crabe, Visible, X)</a:t>
            </a:r>
            <a:endParaRPr lang="fr-FR" sz="1200" b="1" i="1" dirty="0">
              <a:latin typeface="Lucida Sans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533400" y="1596471"/>
            <a:ext cx="2514600" cy="65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81" tIns="47890" rIns="95781" bIns="47890">
            <a:spAutoFit/>
          </a:bodyPr>
          <a:lstStyle/>
          <a:p>
            <a:pPr algn="ctr" defTabSz="957263" eaLnBrk="0" hangingPunct="0"/>
            <a:r>
              <a:rPr lang="fr-FR" b="1" dirty="0">
                <a:latin typeface="Lucida Sans" pitchFamily="34" charset="0"/>
              </a:rPr>
              <a:t>Restes de </a:t>
            </a:r>
            <a:r>
              <a:rPr lang="fr-FR" b="1" dirty="0" smtClean="0">
                <a:latin typeface="Lucida Sans" pitchFamily="34" charset="0"/>
              </a:rPr>
              <a:t>supernova</a:t>
            </a:r>
            <a:endParaRPr lang="fr-FR" b="1" i="1" dirty="0" smtClean="0">
              <a:latin typeface="Lucida Sans" pitchFamily="34" charset="0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6385560" y="6146653"/>
            <a:ext cx="2514600" cy="28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81" tIns="47890" rIns="95781" bIns="47890">
            <a:spAutoFit/>
          </a:bodyPr>
          <a:lstStyle/>
          <a:p>
            <a:pPr algn="ctr" defTabSz="957263" eaLnBrk="0" hangingPunct="0"/>
            <a:r>
              <a:rPr lang="fr-FR" sz="1200" b="1" i="1" dirty="0" smtClean="0">
                <a:latin typeface="Lucida Sans" pitchFamily="34" charset="0"/>
              </a:rPr>
              <a:t>(1E1740.7-2942, Radio)</a:t>
            </a:r>
            <a:endParaRPr lang="fr-FR" sz="1200" b="1" i="1" dirty="0">
              <a:latin typeface="Lucida Sans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1" y="2392323"/>
            <a:ext cx="2825197" cy="2825197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33400" y="5357419"/>
            <a:ext cx="2514600" cy="28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81" tIns="47890" rIns="95781" bIns="47890">
            <a:spAutoFit/>
          </a:bodyPr>
          <a:lstStyle/>
          <a:p>
            <a:pPr algn="ctr" defTabSz="957263" eaLnBrk="0" hangingPunct="0"/>
            <a:r>
              <a:rPr lang="fr-FR" sz="1200" b="1" i="1" dirty="0" smtClean="0">
                <a:latin typeface="Lucida Sans" pitchFamily="34" charset="0"/>
              </a:rPr>
              <a:t>(</a:t>
            </a:r>
            <a:r>
              <a:rPr lang="fr-FR" sz="1200" b="1" i="1" dirty="0" err="1" smtClean="0">
                <a:latin typeface="Lucida Sans" pitchFamily="34" charset="0"/>
              </a:rPr>
              <a:t>Tycho</a:t>
            </a:r>
            <a:r>
              <a:rPr lang="fr-FR" sz="1200" b="1" i="1" dirty="0" smtClean="0">
                <a:latin typeface="Lucida Sans" pitchFamily="34" charset="0"/>
              </a:rPr>
              <a:t>, X)</a:t>
            </a:r>
            <a:endParaRPr lang="fr-FR" sz="1200" b="1" i="1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6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7629">
        <p:fade/>
      </p:transition>
    </mc:Choice>
    <mc:Fallback xmlns="">
      <p:transition spd="med" advTm="2976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Cocon » du cygne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29" y="1095319"/>
            <a:ext cx="6324600" cy="5405942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 rot="5400000">
            <a:off x="6629400" y="3657600"/>
            <a:ext cx="2514600" cy="28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81" tIns="47890" rIns="95781" bIns="47890">
            <a:spAutoFit/>
          </a:bodyPr>
          <a:lstStyle/>
          <a:p>
            <a:pPr algn="ctr" defTabSz="957263" eaLnBrk="0" hangingPunct="0"/>
            <a:r>
              <a:rPr lang="fr-FR" sz="1200" b="1" i="1" dirty="0" smtClean="0">
                <a:latin typeface="Lucida Sans" pitchFamily="34" charset="0"/>
              </a:rPr>
              <a:t>Radio, infrarouge</a:t>
            </a:r>
            <a:endParaRPr lang="fr-FR" sz="1200" b="1" i="1" dirty="0">
              <a:latin typeface="Lucida Sans" pitchFamily="34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7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9397">
        <p:fade/>
      </p:transition>
    </mc:Choice>
    <mc:Fallback xmlns="">
      <p:transition spd="med" advTm="1393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7888"/>
            <a:ext cx="8148964" cy="53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Cocon » du cygne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334000" y="6195619"/>
            <a:ext cx="2514600" cy="28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81" tIns="47890" rIns="95781" bIns="47890">
            <a:spAutoFit/>
          </a:bodyPr>
          <a:lstStyle/>
          <a:p>
            <a:pPr algn="ctr" defTabSz="957263" eaLnBrk="0" hangingPunct="0"/>
            <a:r>
              <a:rPr lang="fr-FR" sz="1200" b="1" i="1" dirty="0" smtClean="0">
                <a:latin typeface="Lucida Sans" pitchFamily="34" charset="0"/>
              </a:rPr>
              <a:t>Gamma (Fermi)</a:t>
            </a:r>
            <a:endParaRPr lang="fr-FR" sz="1200" b="1" i="1" dirty="0">
              <a:latin typeface="Lucida Sans" pitchFamily="34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219200" y="6172200"/>
            <a:ext cx="2514600" cy="28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81" tIns="47890" rIns="95781" bIns="47890">
            <a:spAutoFit/>
          </a:bodyPr>
          <a:lstStyle/>
          <a:p>
            <a:pPr algn="ctr" defTabSz="957263" eaLnBrk="0" hangingPunct="0"/>
            <a:r>
              <a:rPr lang="fr-FR" sz="1200" b="1" i="1" dirty="0" smtClean="0">
                <a:latin typeface="Lucida Sans" pitchFamily="34" charset="0"/>
              </a:rPr>
              <a:t>Infrarouge</a:t>
            </a:r>
            <a:endParaRPr lang="fr-FR" sz="1200" b="1" i="1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9397">
        <p:fade/>
      </p:transition>
    </mc:Choice>
    <mc:Fallback xmlns="">
      <p:transition spd="med" advTm="1393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Noyaux actifs de galaxie</a:t>
            </a:r>
            <a:br>
              <a:rPr lang="fr-FR" dirty="0" smtClean="0"/>
            </a:br>
            <a:r>
              <a:rPr lang="fr-FR" sz="2700" dirty="0" smtClean="0"/>
              <a:t>Loin dans l’Univers</a:t>
            </a:r>
            <a:endParaRPr lang="fr-FR" sz="2700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1" y="1280160"/>
            <a:ext cx="8299639" cy="4815840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124200" y="6195619"/>
            <a:ext cx="3048000" cy="28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81" tIns="47890" rIns="95781" bIns="47890">
            <a:spAutoFit/>
          </a:bodyPr>
          <a:lstStyle/>
          <a:p>
            <a:pPr algn="ctr" defTabSz="957263" eaLnBrk="0" hangingPunct="0"/>
            <a:r>
              <a:rPr lang="fr-FR" sz="1200" b="1" i="1" dirty="0" smtClean="0">
                <a:latin typeface="Lucida Sans" pitchFamily="34" charset="0"/>
              </a:rPr>
              <a:t>(</a:t>
            </a:r>
            <a:r>
              <a:rPr lang="fr-FR" sz="1200" b="1" i="1" dirty="0" err="1" smtClean="0">
                <a:latin typeface="Lucida Sans" pitchFamily="34" charset="0"/>
              </a:rPr>
              <a:t>Centaurus</a:t>
            </a:r>
            <a:r>
              <a:rPr lang="fr-FR" sz="1200" b="1" i="1" dirty="0" smtClean="0">
                <a:latin typeface="Lucida Sans" pitchFamily="34" charset="0"/>
              </a:rPr>
              <a:t> A, X, radio, visible)</a:t>
            </a:r>
            <a:endParaRPr lang="fr-FR" sz="1200" b="1" i="1" dirty="0">
              <a:latin typeface="Lucida Sans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463361" y="1280160"/>
            <a:ext cx="4152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 4 </a:t>
            </a:r>
            <a:r>
              <a:rPr lang="fr-FR" dirty="0" err="1">
                <a:solidFill>
                  <a:schemeClr val="bg1"/>
                </a:solidFill>
              </a:rPr>
              <a:t>Mpc</a:t>
            </a:r>
            <a:r>
              <a:rPr lang="fr-FR" dirty="0">
                <a:solidFill>
                  <a:schemeClr val="bg1"/>
                </a:solidFill>
              </a:rPr>
              <a:t> dans la constellation du </a:t>
            </a:r>
            <a:r>
              <a:rPr lang="fr-FR" dirty="0" smtClean="0">
                <a:solidFill>
                  <a:schemeClr val="bg1"/>
                </a:solidFill>
              </a:rPr>
              <a:t>Centaure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Observée depuis 170 ans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025">
        <p:fade/>
      </p:transition>
    </mc:Choice>
    <mc:Fallback xmlns="">
      <p:transition spd="med" advTm="154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677610" cy="44958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Émetteurs de sursauts gamma</a:t>
            </a:r>
            <a:endParaRPr lang="fr-FR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 rot="16200000">
            <a:off x="-964209" y="3197990"/>
            <a:ext cx="2514600" cy="28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81" tIns="47890" rIns="95781" bIns="47890">
            <a:spAutoFit/>
          </a:bodyPr>
          <a:lstStyle/>
          <a:p>
            <a:pPr algn="ctr" defTabSz="957263" eaLnBrk="0" hangingPunct="0"/>
            <a:r>
              <a:rPr lang="fr-FR" sz="1200" b="1" i="1" dirty="0" smtClean="0">
                <a:latin typeface="Lucida Sans" pitchFamily="34" charset="0"/>
              </a:rPr>
              <a:t>(Fermi GBM, </a:t>
            </a:r>
            <a:r>
              <a:rPr lang="fr-FR" sz="1200" b="1" i="1" dirty="0" smtClean="0">
                <a:latin typeface="Symbol" panose="05050102010706020507" pitchFamily="18" charset="2"/>
              </a:rPr>
              <a:t>g</a:t>
            </a:r>
            <a:r>
              <a:rPr lang="fr-FR" sz="1200" b="1" i="1" dirty="0" smtClean="0">
                <a:latin typeface="Lucida Sans" pitchFamily="34" charset="0"/>
              </a:rPr>
              <a:t>)</a:t>
            </a:r>
            <a:endParaRPr lang="fr-FR" sz="1200" b="1" i="1" dirty="0">
              <a:latin typeface="Lucida Sans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914400" y="58790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GRB130427A : 3,7 milliards </a:t>
            </a:r>
            <a:r>
              <a:rPr lang="en-US" dirty="0" err="1" smtClean="0"/>
              <a:t>d’a.l</a:t>
            </a:r>
            <a:r>
              <a:rPr lang="en-US" dirty="0" smtClean="0"/>
              <a:t>. (</a:t>
            </a:r>
            <a:r>
              <a:rPr lang="en-US" dirty="0" err="1" smtClean="0"/>
              <a:t>l’un</a:t>
            </a:r>
            <a:r>
              <a:rPr lang="en-US" dirty="0" smtClean="0"/>
              <a:t> des plus </a:t>
            </a:r>
            <a:r>
              <a:rPr lang="en-US" dirty="0" err="1" smtClean="0"/>
              <a:t>intenses</a:t>
            </a:r>
            <a:r>
              <a:rPr lang="en-US" dirty="0" smtClean="0"/>
              <a:t> </a:t>
            </a:r>
            <a:r>
              <a:rPr lang="en-US" dirty="0" err="1" smtClean="0"/>
              <a:t>jamais</a:t>
            </a:r>
            <a:r>
              <a:rPr lang="en-US" dirty="0" smtClean="0"/>
              <a:t> </a:t>
            </a:r>
            <a:r>
              <a:rPr lang="en-US" dirty="0" err="1" smtClean="0"/>
              <a:t>détecté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6858000" y="1395968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E &gt; 100 MeV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059">
        <p:fade/>
      </p:transition>
    </mc:Choice>
    <mc:Fallback xmlns="">
      <p:transition spd="med" advTm="167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plus haute énergie</a:t>
            </a:r>
            <a:br>
              <a:rPr lang="fr-FR" dirty="0" smtClean="0"/>
            </a:br>
            <a:r>
              <a:rPr lang="fr-FR" sz="2700" dirty="0" smtClean="0"/>
              <a:t>Détecteurs </a:t>
            </a:r>
            <a:r>
              <a:rPr lang="fr-FR" sz="2700" dirty="0" err="1" smtClean="0"/>
              <a:t>Tchérenkov</a:t>
            </a:r>
            <a:r>
              <a:rPr lang="fr-FR" sz="2700" dirty="0" smtClean="0"/>
              <a:t> au sol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143000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50 </a:t>
            </a:r>
            <a:r>
              <a:rPr lang="fr-FR" dirty="0" err="1" smtClean="0"/>
              <a:t>GeV</a:t>
            </a:r>
            <a:r>
              <a:rPr lang="fr-FR" dirty="0" smtClean="0"/>
              <a:t> &lt; E &lt; 100 </a:t>
            </a:r>
            <a:r>
              <a:rPr lang="fr-FR" dirty="0" err="1" smtClean="0"/>
              <a:t>TeV</a:t>
            </a:r>
            <a:endParaRPr lang="fr-FR" dirty="0" smtClean="0"/>
          </a:p>
          <a:p>
            <a:r>
              <a:rPr lang="fr-FR" dirty="0" smtClean="0"/>
              <a:t>Flux plus faible </a:t>
            </a:r>
          </a:p>
          <a:p>
            <a:pPr marL="457200" lvl="1" indent="0">
              <a:buNone/>
            </a:pPr>
            <a:r>
              <a:rPr lang="fr-FR" dirty="0" smtClean="0">
                <a:sym typeface="Symbol"/>
              </a:rPr>
              <a:t> </a:t>
            </a:r>
            <a:r>
              <a:rPr lang="fr-FR" dirty="0" smtClean="0"/>
              <a:t>détecteurs plus grands </a:t>
            </a:r>
            <a:r>
              <a:rPr lang="fr-FR" dirty="0" smtClean="0">
                <a:sym typeface="Symbol"/>
              </a:rPr>
              <a:t> au sol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76500"/>
            <a:ext cx="3789548" cy="3922336"/>
          </a:xfrm>
          <a:prstGeom prst="rect">
            <a:avLst/>
          </a:prstGeom>
        </p:spPr>
      </p:pic>
      <p:pic>
        <p:nvPicPr>
          <p:cNvPr id="8" name="Picture 2" descr="\\Dapdc5\stolar\My Documents\CTA\Outreac\seq_events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76500"/>
            <a:ext cx="4692794" cy="392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5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84280"/>
            <a:ext cx="8775278" cy="227424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" y="3733800"/>
            <a:ext cx="3770797" cy="282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H.E.S.S.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en-US" sz="3100" dirty="0"/>
              <a:t>The High Energy Stereoscopic </a:t>
            </a:r>
            <a:r>
              <a:rPr lang="en-US" sz="3100" dirty="0" smtClean="0"/>
              <a:t>System (2003 </a:t>
            </a:r>
            <a:r>
              <a:rPr lang="en-US" sz="3100" dirty="0" smtClean="0">
                <a:sym typeface="Symbol"/>
              </a:rPr>
              <a:t></a:t>
            </a:r>
            <a:r>
              <a:rPr lang="en-US" sz="3100" dirty="0" smtClean="0"/>
              <a:t>)</a:t>
            </a:r>
            <a:endParaRPr lang="fr-FR" sz="3100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" name="Picture 2" descr="\\Dapdc5\stolar\My Documents\CTA\Irfu\CSTS 5dec2012\21275137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733799"/>
            <a:ext cx="4233879" cy="282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07268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4943">
        <p:fade/>
      </p:transition>
    </mc:Choice>
    <mc:Fallback xmlns="">
      <p:transition spd="med" advTm="1649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Historique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découverte de la « pluie cosmique »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622300" y="2914650"/>
            <a:ext cx="4254500" cy="3352800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fr-FR" sz="2000" dirty="0" smtClean="0"/>
              <a:t>La décharge spontanée des électroscopes</a:t>
            </a:r>
            <a:endParaRPr lang="fr-FR" sz="2000" dirty="0"/>
          </a:p>
        </p:txBody>
      </p:sp>
      <p:pic>
        <p:nvPicPr>
          <p:cNvPr id="8" name="Picture 2" descr="D:\Communication\Rayons Cosmiques\electroscope_G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01950"/>
            <a:ext cx="25146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4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837">
        <p:fade/>
      </p:transition>
    </mc:Choice>
    <mc:Fallback xmlns="">
      <p:transition spd="med" advTm="228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H.E.S.S.</a:t>
            </a:r>
            <a:br>
              <a:rPr lang="fr-FR" dirty="0"/>
            </a:br>
            <a:r>
              <a:rPr lang="fr-FR" dirty="0"/>
              <a:t> </a:t>
            </a:r>
            <a:r>
              <a:rPr lang="en-US" sz="3100" dirty="0"/>
              <a:t>The High Energy Stereoscopic System</a:t>
            </a:r>
            <a:endParaRPr lang="fr-FR" sz="31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9" name="Hess2-505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Restes de supernova au </a:t>
            </a:r>
            <a:r>
              <a:rPr lang="fr-FR" dirty="0" err="1" smtClean="0"/>
              <a:t>TeV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3074" name="Picture 2" descr="\\Dapdc5\stolar\My Documents\Communication\2- Vulgarisation\Présentation\E2PHY Aout 2014\Hess\Hess-VelaJr-2007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448" y="1295400"/>
            <a:ext cx="3223256" cy="28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Dapdc5\stolar\My Documents\Communication\2- Vulgarisation\Présentation\E2PHY Aout 2014\Hess\Hess-rxj1713-2006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295400"/>
            <a:ext cx="273660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Dapdc5\stolar\My Documents\Communication\2- Vulgarisation\Présentation\E2PHY Aout 2014\Hess\Hess-rcw86-2007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4038600"/>
            <a:ext cx="3810000" cy="266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Dapdc5\stolar\My Documents\Communication\2- Vulgarisation\Présentation\E2PHY Aout 2014\Hess\Hess-sn1006-2009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90180"/>
            <a:ext cx="3041402" cy="28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68998"/>
            <a:ext cx="2584201" cy="258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9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observations au </a:t>
            </a:r>
            <a:r>
              <a:rPr lang="fr-FR" dirty="0" err="1" smtClean="0"/>
              <a:t>TeV</a:t>
            </a:r>
            <a:r>
              <a:rPr lang="fr-FR" dirty="0" smtClean="0"/>
              <a:t> en </a:t>
            </a:r>
            <a:r>
              <a:rPr lang="fr-FR" dirty="0" smtClean="0">
                <a:latin typeface="Symbol" pitchFamily="18" charset="2"/>
              </a:rPr>
              <a:t>g</a:t>
            </a:r>
            <a:endParaRPr lang="fr-FR" dirty="0">
              <a:latin typeface="Symbol" pitchFamily="18" charset="2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GB"/>
          </a:p>
        </p:txBody>
      </p:sp>
      <p:pic>
        <p:nvPicPr>
          <p:cNvPr id="4098" name="Picture 2" descr="\\Dapdc5\stolar\My Documents\CTA\Irfu\CSTS 5dec2012\TeVCat\TeVCatCatalog-cent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24627"/>
            <a:ext cx="6128522" cy="473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à coins arrondis 7"/>
          <p:cNvSpPr/>
          <p:nvPr/>
        </p:nvSpPr>
        <p:spPr>
          <a:xfrm>
            <a:off x="264705" y="4819815"/>
            <a:ext cx="2831659" cy="1584176"/>
          </a:xfrm>
          <a:prstGeom prst="roundRect">
            <a:avLst>
              <a:gd name="adj" fmla="val 7840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Tchérenkov</a:t>
            </a:r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au sol</a:t>
            </a: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Surf </a:t>
            </a:r>
            <a:r>
              <a:rPr lang="fr-FR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eff</a:t>
            </a:r>
            <a:r>
              <a:rPr lang="fr-F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10</a:t>
            </a:r>
            <a:r>
              <a:rPr lang="fr-FR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fr-F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fr-FR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Sens. </a:t>
            </a:r>
            <a:r>
              <a:rPr lang="fr-F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1% Crabe </a:t>
            </a:r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fr-F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 h</a:t>
            </a:r>
          </a:p>
          <a:p>
            <a:r>
              <a:rPr lang="fr-F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 </a:t>
            </a:r>
            <a:r>
              <a:rPr lang="fr-FR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fr-F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- 300 </a:t>
            </a:r>
            <a:r>
              <a:rPr lang="fr-FR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TeV</a:t>
            </a: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150 </a:t>
            </a:r>
            <a:r>
              <a:rPr lang="fr-F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sources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88576" y="1291423"/>
            <a:ext cx="2293487" cy="3349944"/>
            <a:chOff x="208726" y="1052736"/>
            <a:chExt cx="2293487" cy="3349944"/>
          </a:xfrm>
        </p:grpSpPr>
        <p:pic>
          <p:nvPicPr>
            <p:cNvPr id="4099" name="Picture 3" descr="\\Dapdc5\stolar\My Documents\CTA\Irfu\CSTS 5dec2012\TeVCat\legend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052736"/>
              <a:ext cx="1890653" cy="3349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208726" y="2458743"/>
              <a:ext cx="4425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20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18664" y="1348191"/>
              <a:ext cx="4331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30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18664" y="2998090"/>
              <a:ext cx="4331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30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16741" y="1989978"/>
              <a:ext cx="434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50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8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634">
        <p:fade/>
      </p:transition>
    </mc:Choice>
    <mc:Fallback xmlns="">
      <p:transition spd="med" advTm="546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réponse pour bientôt 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On ne sait toujours pas (bien) d’où vient le rayonnement cosmique…</a:t>
            </a:r>
          </a:p>
          <a:p>
            <a:r>
              <a:rPr lang="fr-FR" dirty="0" smtClean="0"/>
              <a:t>RC chargés et neutrinos</a:t>
            </a:r>
          </a:p>
          <a:p>
            <a:pPr lvl="1"/>
            <a:r>
              <a:rPr lang="fr-FR" dirty="0" smtClean="0"/>
              <a:t>Détecteurs plus grands x 10, x100  et/ou technologie</a:t>
            </a:r>
          </a:p>
          <a:p>
            <a:pPr lvl="1"/>
            <a:r>
              <a:rPr lang="fr-FR" dirty="0" smtClean="0"/>
              <a:t>RC limités à la très haute énergie</a:t>
            </a:r>
          </a:p>
          <a:p>
            <a:pPr marL="457200" lvl="1" indent="0">
              <a:buNone/>
            </a:pPr>
            <a:r>
              <a:rPr lang="fr-FR" dirty="0" smtClean="0">
                <a:sym typeface="Symbol"/>
              </a:rPr>
              <a:t>		 </a:t>
            </a:r>
            <a:r>
              <a:rPr lang="fr-FR" dirty="0" smtClean="0"/>
              <a:t>Pas dans l’immédiat…</a:t>
            </a:r>
          </a:p>
          <a:p>
            <a:r>
              <a:rPr lang="fr-FR" dirty="0" smtClean="0"/>
              <a:t>La réponse viendra-t-elle des </a:t>
            </a:r>
            <a:r>
              <a:rPr lang="fr-FR" dirty="0" smtClean="0">
                <a:sym typeface="Symbol"/>
              </a:rPr>
              <a:t></a:t>
            </a:r>
            <a:r>
              <a:rPr lang="fr-FR" dirty="0" smtClean="0"/>
              <a:t>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03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Modèles versus observations</a:t>
            </a:r>
            <a:endParaRPr lang="fr-FR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1289579"/>
            <a:ext cx="7391401" cy="5277924"/>
          </a:xfrm>
          <a:prstGeom prst="roundRect">
            <a:avLst>
              <a:gd name="adj" fmla="val 15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ctangle à coins arrondis 4"/>
          <p:cNvSpPr/>
          <p:nvPr/>
        </p:nvSpPr>
        <p:spPr>
          <a:xfrm>
            <a:off x="2514600" y="2632112"/>
            <a:ext cx="1327824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Atom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4114800" y="3051041"/>
            <a:ext cx="1327824" cy="5595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00B050"/>
                </a:solidFill>
              </a:rPr>
              <a:t>RXTE et Swift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6189340" y="4257716"/>
            <a:ext cx="1327824" cy="4237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Hess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rot="16200000">
            <a:off x="-1005333" y="3270733"/>
            <a:ext cx="3253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e.g</a:t>
            </a:r>
            <a:r>
              <a:rPr lang="fr-FR" dirty="0"/>
              <a:t>. : BL-Lac (AGN) PKS 2155-304</a:t>
            </a:r>
          </a:p>
        </p:txBody>
      </p:sp>
    </p:spTree>
    <p:extLst>
      <p:ext uri="{BB962C8B-B14F-4D97-AF65-F5344CB8AC3E}">
        <p14:creationId xmlns:p14="http://schemas.microsoft.com/office/powerpoint/2010/main" val="7498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634">
        <p:fade/>
      </p:transition>
    </mc:Choice>
    <mc:Fallback xmlns="">
      <p:transition spd="med" advTm="1486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Protons versus électrons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36945"/>
            <a:ext cx="8244408" cy="4259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6006641" y="4324818"/>
            <a:ext cx="1534394" cy="646331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</a:t>
            </a:r>
            <a:r>
              <a:rPr lang="en-GB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GB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</a:t>
            </a:r>
            <a:endParaRPr lang="en-GB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66360" y="3100477"/>
            <a:ext cx="1936749" cy="584775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e+</a:t>
            </a:r>
            <a:r>
              <a:rPr lang="en-GB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</a:t>
            </a:r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e+</a:t>
            </a:r>
            <a:endParaRPr lang="en-GB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08167" y="1162503"/>
            <a:ext cx="8203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/>
              <a:t>V. N. </a:t>
            </a:r>
            <a:r>
              <a:rPr lang="fi-FI" sz="1400" dirty="0" smtClean="0"/>
              <a:t>Zirakashvili </a:t>
            </a:r>
            <a:r>
              <a:rPr lang="fi-FI" sz="1400" dirty="0"/>
              <a:t>and F. A. </a:t>
            </a:r>
            <a:r>
              <a:rPr lang="fi-FI" sz="1400" dirty="0" smtClean="0"/>
              <a:t>Aharonian , </a:t>
            </a:r>
            <a:r>
              <a:rPr lang="en-US" sz="1400" i="1" dirty="0" smtClean="0"/>
              <a:t>The </a:t>
            </a:r>
            <a:r>
              <a:rPr lang="en-US" sz="1400" i="1" dirty="0"/>
              <a:t>Astrophysical Journal, 708:965–980, </a:t>
            </a:r>
            <a:r>
              <a:rPr lang="en-US" sz="1400" i="1" dirty="0" smtClean="0"/>
              <a:t>January 2010</a:t>
            </a:r>
            <a:endParaRPr lang="fr-FR" sz="1400" i="1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grpSp>
        <p:nvGrpSpPr>
          <p:cNvPr id="11" name="Groupe 10"/>
          <p:cNvGrpSpPr/>
          <p:nvPr/>
        </p:nvGrpSpPr>
        <p:grpSpPr>
          <a:xfrm>
            <a:off x="7448326" y="25504"/>
            <a:ext cx="1619474" cy="1803296"/>
            <a:chOff x="5880218" y="1216137"/>
            <a:chExt cx="2512044" cy="2797178"/>
          </a:xfrm>
        </p:grpSpPr>
        <p:sp>
          <p:nvSpPr>
            <p:cNvPr id="13" name="CasellaDiTesto 10"/>
            <p:cNvSpPr txBox="1"/>
            <p:nvPr/>
          </p:nvSpPr>
          <p:spPr>
            <a:xfrm>
              <a:off x="6041775" y="3607849"/>
              <a:ext cx="2350487" cy="4054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smtClean="0"/>
                <a:t>Hess RXJ1713-39.43</a:t>
              </a:r>
              <a:endParaRPr lang="it-IT" sz="1200" dirty="0"/>
            </a:p>
          </p:txBody>
        </p:sp>
        <p:pic>
          <p:nvPicPr>
            <p:cNvPr id="15" name="Picture 2" descr="\\Dapdc5\stolar\My Documents\KM3NeT\FP7\WP D\Amsterdam 2011March31\Images\VelaJunior-Morph2004_WithASCA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218" y="1216137"/>
              <a:ext cx="2477130" cy="2391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92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630">
        <p:fade/>
      </p:transition>
    </mc:Choice>
    <mc:Fallback xmlns="">
      <p:transition spd="med" advTm="936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Protons versus électrons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6" y="1869890"/>
            <a:ext cx="8228936" cy="4149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5148064" y="2743200"/>
            <a:ext cx="1534394" cy="646331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</a:t>
            </a:r>
            <a:r>
              <a:rPr lang="en-GB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GB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</a:t>
            </a:r>
            <a:endParaRPr lang="en-GB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84168" y="4653136"/>
            <a:ext cx="1936749" cy="584775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e+</a:t>
            </a:r>
            <a:r>
              <a:rPr lang="en-GB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</a:t>
            </a:r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e+</a:t>
            </a:r>
            <a:endParaRPr lang="en-GB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08167" y="1162503"/>
            <a:ext cx="8203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/>
              <a:t>V. N. </a:t>
            </a:r>
            <a:r>
              <a:rPr lang="fi-FI" sz="1400" dirty="0" smtClean="0"/>
              <a:t>Zirakashvili </a:t>
            </a:r>
            <a:r>
              <a:rPr lang="fi-FI" sz="1400" dirty="0"/>
              <a:t>and F. A. </a:t>
            </a:r>
            <a:r>
              <a:rPr lang="fi-FI" sz="1400" dirty="0" smtClean="0"/>
              <a:t>Aharonian , </a:t>
            </a:r>
            <a:r>
              <a:rPr lang="en-US" sz="1400" i="1" dirty="0" smtClean="0"/>
              <a:t>The </a:t>
            </a:r>
            <a:r>
              <a:rPr lang="en-US" sz="1400" i="1" dirty="0"/>
              <a:t>Astrophysical Journal, 708:965–980, </a:t>
            </a:r>
            <a:r>
              <a:rPr lang="en-US" sz="1400" i="1" dirty="0" smtClean="0"/>
              <a:t>January 2010</a:t>
            </a:r>
            <a:endParaRPr lang="fr-FR" sz="1400" i="1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grpSp>
        <p:nvGrpSpPr>
          <p:cNvPr id="12" name="Groupe 11"/>
          <p:cNvGrpSpPr/>
          <p:nvPr/>
        </p:nvGrpSpPr>
        <p:grpSpPr>
          <a:xfrm>
            <a:off x="7467600" y="177904"/>
            <a:ext cx="1619474" cy="1803296"/>
            <a:chOff x="5880218" y="1216137"/>
            <a:chExt cx="2512044" cy="2797178"/>
          </a:xfrm>
        </p:grpSpPr>
        <p:sp>
          <p:nvSpPr>
            <p:cNvPr id="13" name="CasellaDiTesto 10"/>
            <p:cNvSpPr txBox="1"/>
            <p:nvPr/>
          </p:nvSpPr>
          <p:spPr>
            <a:xfrm>
              <a:off x="6041775" y="3607849"/>
              <a:ext cx="2350487" cy="4054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smtClean="0"/>
                <a:t>Hess RXJ1713-39.43</a:t>
              </a:r>
              <a:endParaRPr lang="it-IT" sz="1200" dirty="0"/>
            </a:p>
          </p:txBody>
        </p:sp>
        <p:pic>
          <p:nvPicPr>
            <p:cNvPr id="14" name="Picture 2" descr="\\Dapdc5\stolar\My Documents\KM3NeT\FP7\WP D\Amsterdam 2011March31\Images\VelaJunior-Morph2004_WithASCA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218" y="1216137"/>
              <a:ext cx="2477130" cy="2391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785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159">
        <p:fade/>
      </p:transition>
    </mc:Choice>
    <mc:Fallback xmlns="">
      <p:transition spd="med" advTm="391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RXJ 1713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Picture 2" descr="\\Dapdc5\stolar\My Documents\KM3NeT\FP7\WP D\Amsterdam 2011March31\rxj1713-A-Kappes-FermiSpect-croppe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8" y="1652389"/>
            <a:ext cx="8983502" cy="413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0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apdc5\stolar\Desktop\CTA-J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" y="1295765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Dapdc5\stolar\Desktop\cta-logo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17390"/>
            <a:ext cx="4300401" cy="282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B563-3307-4136-809B-2109BC8FDD79}" type="datetime1">
              <a:rPr lang="fr-FR" smtClean="0">
                <a:solidFill>
                  <a:prstClr val="white">
                    <a:lumMod val="50000"/>
                  </a:prstClr>
                </a:solidFill>
              </a:rPr>
              <a:t>06/02/2015</a:t>
            </a:fld>
            <a:endParaRPr lang="en-GB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Th. Stolarczyk - Réunion LEPCHE - CTA</a:t>
            </a:r>
            <a:endParaRPr lang="en-GB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8557-0CF4-4E71-8435-C74306DBAADD}" type="slidenum">
              <a:rPr lang="en-GB" smtClean="0">
                <a:solidFill>
                  <a:prstClr val="white">
                    <a:lumMod val="50000"/>
                  </a:prstClr>
                </a:solidFill>
              </a:rPr>
              <a:pPr/>
              <a:t>58</a:t>
            </a:fld>
            <a:endParaRPr lang="en-GB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738">
        <p:fade/>
      </p:transition>
    </mc:Choice>
    <mc:Fallback xmlns="">
      <p:transition spd="med" advTm="367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5" y="1268760"/>
            <a:ext cx="831250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CTA Consortium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4A9F-2429-4068-A30D-C3F882843088}" type="datetime1">
              <a:rPr lang="fr-FR" smtClean="0">
                <a:solidFill>
                  <a:prstClr val="white">
                    <a:lumMod val="50000"/>
                  </a:prstClr>
                </a:solidFill>
              </a:rPr>
              <a:t>06/02/2015</a:t>
            </a:fld>
            <a:endParaRPr lang="en-GB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Th. Stolarczyk - Réunion LEPCHE - CTA</a:t>
            </a:r>
            <a:endParaRPr lang="en-GB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8557-0CF4-4E71-8435-C74306DBAADD}" type="slidenum">
              <a:rPr lang="en-GB" smtClean="0">
                <a:solidFill>
                  <a:prstClr val="white">
                    <a:lumMod val="50000"/>
                  </a:prstClr>
                </a:solidFill>
              </a:rPr>
              <a:pPr/>
              <a:t>59</a:t>
            </a:fld>
            <a:endParaRPr lang="en-GB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riangle isocèle 7"/>
          <p:cNvSpPr/>
          <p:nvPr/>
        </p:nvSpPr>
        <p:spPr>
          <a:xfrm>
            <a:off x="1187624" y="2636912"/>
            <a:ext cx="223557" cy="178845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/>
          <p:cNvSpPr/>
          <p:nvPr/>
        </p:nvSpPr>
        <p:spPr>
          <a:xfrm>
            <a:off x="3484347" y="2789312"/>
            <a:ext cx="223557" cy="178845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isocèle 9"/>
          <p:cNvSpPr/>
          <p:nvPr/>
        </p:nvSpPr>
        <p:spPr>
          <a:xfrm>
            <a:off x="4492459" y="4221088"/>
            <a:ext cx="223557" cy="178845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58926" y="26940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USA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790526" y="4013186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Namibia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617033" y="270892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Spain</a:t>
            </a:r>
            <a:endParaRPr lang="fr-FR" dirty="0"/>
          </a:p>
        </p:txBody>
      </p:sp>
      <p:sp>
        <p:nvSpPr>
          <p:cNvPr id="16" name="Triangle isocèle 15"/>
          <p:cNvSpPr/>
          <p:nvPr/>
        </p:nvSpPr>
        <p:spPr>
          <a:xfrm>
            <a:off x="1468123" y="2746099"/>
            <a:ext cx="223557" cy="178845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iangle isocèle 16"/>
          <p:cNvSpPr/>
          <p:nvPr/>
        </p:nvSpPr>
        <p:spPr>
          <a:xfrm>
            <a:off x="3412339" y="2708920"/>
            <a:ext cx="223557" cy="178845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17"/>
          <p:cNvSpPr/>
          <p:nvPr/>
        </p:nvSpPr>
        <p:spPr>
          <a:xfrm>
            <a:off x="4564467" y="4293096"/>
            <a:ext cx="223557" cy="178845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18"/>
          <p:cNvSpPr/>
          <p:nvPr/>
        </p:nvSpPr>
        <p:spPr>
          <a:xfrm>
            <a:off x="4492459" y="4402283"/>
            <a:ext cx="223557" cy="178845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19"/>
          <p:cNvSpPr/>
          <p:nvPr/>
        </p:nvSpPr>
        <p:spPr>
          <a:xfrm>
            <a:off x="1547664" y="2746099"/>
            <a:ext cx="223557" cy="178845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riangle isocèle 20"/>
          <p:cNvSpPr/>
          <p:nvPr/>
        </p:nvSpPr>
        <p:spPr>
          <a:xfrm>
            <a:off x="2260211" y="4618307"/>
            <a:ext cx="223557" cy="178845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riangle isocèle 22"/>
          <p:cNvSpPr/>
          <p:nvPr/>
        </p:nvSpPr>
        <p:spPr>
          <a:xfrm>
            <a:off x="2483768" y="4581128"/>
            <a:ext cx="223557" cy="178845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403648" y="4581128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Chile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2914097" y="4509120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Argentina</a:t>
            </a:r>
            <a:endParaRPr lang="fr-FR" dirty="0"/>
          </a:p>
        </p:txBody>
      </p:sp>
      <p:sp>
        <p:nvSpPr>
          <p:cNvPr id="26" name="Triangle isocèle 25"/>
          <p:cNvSpPr/>
          <p:nvPr/>
        </p:nvSpPr>
        <p:spPr>
          <a:xfrm>
            <a:off x="2555776" y="4653136"/>
            <a:ext cx="223557" cy="178845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isocèle 26"/>
          <p:cNvSpPr/>
          <p:nvPr/>
        </p:nvSpPr>
        <p:spPr>
          <a:xfrm>
            <a:off x="5771934" y="692696"/>
            <a:ext cx="223557" cy="178845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6048481" y="614867"/>
            <a:ext cx="1321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Candidate sites</a:t>
            </a:r>
            <a:endParaRPr lang="fr-FR" sz="1400" dirty="0">
              <a:solidFill>
                <a:schemeClr val="bg1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5765063" y="188640"/>
            <a:ext cx="2461120" cy="307777"/>
            <a:chOff x="5788603" y="6054714"/>
            <a:chExt cx="2461120" cy="307777"/>
          </a:xfrm>
        </p:grpSpPr>
        <p:sp>
          <p:nvSpPr>
            <p:cNvPr id="30" name="Triangle isocèle 29"/>
            <p:cNvSpPr/>
            <p:nvPr/>
          </p:nvSpPr>
          <p:spPr>
            <a:xfrm>
              <a:off x="5788603" y="6093296"/>
              <a:ext cx="223557" cy="178845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996477" y="6054714"/>
              <a:ext cx="2253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>
                  <a:solidFill>
                    <a:schemeClr val="bg1"/>
                  </a:solidFill>
                </a:rPr>
                <a:t>Existing</a:t>
              </a:r>
              <a:r>
                <a:rPr lang="fr-FR" sz="1400" dirty="0" smtClean="0">
                  <a:solidFill>
                    <a:schemeClr val="bg1"/>
                  </a:solidFill>
                </a:rPr>
                <a:t> </a:t>
              </a:r>
              <a:r>
                <a:rPr lang="fr-FR" sz="1400" dirty="0" err="1" smtClean="0">
                  <a:solidFill>
                    <a:schemeClr val="bg1"/>
                  </a:solidFill>
                </a:rPr>
                <a:t>Cherenkov</a:t>
              </a:r>
              <a:r>
                <a:rPr lang="fr-FR" sz="1400" dirty="0" smtClean="0">
                  <a:solidFill>
                    <a:schemeClr val="bg1"/>
                  </a:solidFill>
                </a:rPr>
                <a:t> </a:t>
              </a:r>
              <a:r>
                <a:rPr lang="fr-FR" sz="1400" dirty="0" err="1" smtClean="0">
                  <a:solidFill>
                    <a:schemeClr val="bg1"/>
                  </a:solidFill>
                </a:rPr>
                <a:t>facilities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Triangle isocèle 31"/>
          <p:cNvSpPr/>
          <p:nvPr/>
        </p:nvSpPr>
        <p:spPr>
          <a:xfrm>
            <a:off x="1324107" y="2962123"/>
            <a:ext cx="223557" cy="178845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522592" y="3356180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Mexique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24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486">
        <p:fade/>
      </p:transition>
    </mc:Choice>
    <mc:Fallback xmlns="">
      <p:transition spd="med" advTm="364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Viktor Hess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0" y="1447800"/>
            <a:ext cx="3755043" cy="4800600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2590800"/>
            <a:ext cx="4312919" cy="370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62280" y="1517134"/>
            <a:ext cx="428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réponse à la lente décharge des électroscopes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73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07">
        <p:fade/>
      </p:transition>
    </mc:Choice>
    <mc:Fallback xmlns="">
      <p:transition spd="med" advTm="259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" name="The CTA Instrument   The Cherenkov Telescope Arra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4744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22">
        <p:fade/>
      </p:transition>
    </mc:Choice>
    <mc:Fallback xmlns="">
      <p:transition spd="med" advTm="3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 descr="\\Dapdc5\stolar\My Documents\Communication\2- Vulgarisation\Présentation\Maison des X - 7 avril 2010\Couverture petite pom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599" y="914400"/>
            <a:ext cx="2028465" cy="3240360"/>
          </a:xfrm>
          <a:prstGeom prst="rect">
            <a:avLst/>
          </a:prstGeom>
          <a:noFill/>
          <a:effectLst>
            <a:outerShdw blurRad="50800" dist="266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D:\Neutrini\images\NeutrinoRayonnementCosmiq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34580"/>
            <a:ext cx="2014508" cy="3240000"/>
          </a:xfrm>
          <a:prstGeom prst="rect">
            <a:avLst/>
          </a:prstGeom>
          <a:noFill/>
          <a:effectLst>
            <a:outerShdw blurRad="50800" dist="5207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99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035902" cy="346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Électroscope de Hess</a:t>
            </a:r>
            <a:endParaRPr lang="fr-FR" dirty="0"/>
          </a:p>
        </p:txBody>
      </p:sp>
      <p:pic>
        <p:nvPicPr>
          <p:cNvPr id="8" name="Picture 2" descr="\\Dapdc5\stolar\My Documents\Communication\2- Vulgarisation\Présentation\Cyclope - 11 avril 2012\Décharge électroscope V Hess\Clipboard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00" y="2150918"/>
            <a:ext cx="4537850" cy="33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 descr="\\Dapdc5\stolar\My Documents\Communication\2- Vulgarisation\Présentation\Cyclope - 11 avril 2012\Décharge électroscope V Hess\Clipboard0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50" y="2133600"/>
            <a:ext cx="4555710" cy="33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 descr="\\Dapdc5\stolar\My Documents\Communication\2- Vulgarisation\Présentation\Cyclope - 11 avril 2012\Décharge électroscope V Hess\Clipboard0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50" y="2112738"/>
            <a:ext cx="4566050" cy="33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5" descr="\\Dapdc5\stolar\My Documents\Communication\2- Vulgarisation\Présentation\Cyclope - 11 avril 2012\Décharge électroscope V Hess\Clipboard0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14" y="2130056"/>
            <a:ext cx="4524972" cy="33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0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037">
        <p:fade/>
      </p:transition>
    </mc:Choice>
    <mc:Fallback xmlns="">
      <p:transition spd="med" advTm="63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143729"/>
            <a:ext cx="2895600" cy="5257071"/>
          </a:xfrm>
          <a:prstGeom prst="rect">
            <a:avLst/>
          </a:prstGeom>
          <a:solidFill>
            <a:schemeClr val="bg2">
              <a:shade val="75000"/>
            </a:schemeClr>
          </a:solidFill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647283"/>
            <a:ext cx="2956214" cy="4753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3197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82" y="388938"/>
            <a:ext cx="5022850" cy="601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/>
          <p:cNvGrpSpPr/>
          <p:nvPr/>
        </p:nvGrpSpPr>
        <p:grpSpPr>
          <a:xfrm>
            <a:off x="49452" y="3577456"/>
            <a:ext cx="3489134" cy="931664"/>
            <a:chOff x="110629" y="2852936"/>
            <a:chExt cx="3489134" cy="931664"/>
          </a:xfrm>
          <a:solidFill>
            <a:schemeClr val="bg1">
              <a:lumMod val="65000"/>
            </a:schemeClr>
          </a:solidFill>
        </p:grpSpPr>
        <p:sp>
          <p:nvSpPr>
            <p:cNvPr id="2131982" name="AutoShape 14"/>
            <p:cNvSpPr>
              <a:spLocks noChangeArrowheads="1"/>
            </p:cNvSpPr>
            <p:nvPr/>
          </p:nvSpPr>
          <p:spPr bwMode="auto">
            <a:xfrm>
              <a:off x="110629" y="2852936"/>
              <a:ext cx="2236547" cy="931664"/>
            </a:xfrm>
            <a:prstGeom prst="roundRect">
              <a:avLst>
                <a:gd name="adj" fmla="val 16667"/>
              </a:avLst>
            </a:prstGeom>
            <a:grpFill/>
            <a:ln w="28575">
              <a:headEnd/>
              <a:tailEnd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lnSpc>
                  <a:spcPct val="85000"/>
                </a:lnSpc>
              </a:pPr>
              <a:r>
                <a:rPr lang="fr-FR" sz="2000" dirty="0">
                  <a:solidFill>
                    <a:schemeClr val="bg1"/>
                  </a:solidFill>
                  <a:latin typeface="Arial Rounded MT Bold" charset="0"/>
                </a:rPr>
                <a:t>10h45 : 5350 m </a:t>
              </a:r>
              <a:r>
                <a:rPr lang="fr-FR" sz="2000" dirty="0" smtClean="0">
                  <a:solidFill>
                    <a:schemeClr val="bg1"/>
                  </a:solidFill>
                  <a:latin typeface="Arial Rounded MT Bold" charset="0"/>
                </a:rPr>
                <a:t/>
              </a:r>
              <a:br>
                <a:rPr lang="fr-FR" sz="2000" dirty="0" smtClean="0">
                  <a:solidFill>
                    <a:schemeClr val="bg1"/>
                  </a:solidFill>
                  <a:latin typeface="Arial Rounded MT Bold" charset="0"/>
                </a:rPr>
              </a:br>
              <a:r>
                <a:rPr lang="fr-FR" sz="2000" dirty="0" smtClean="0">
                  <a:solidFill>
                    <a:schemeClr val="bg1"/>
                  </a:solidFill>
                  <a:latin typeface="Arial Rounded MT Bold" charset="0"/>
                </a:rPr>
                <a:t>altitude</a:t>
              </a:r>
              <a:r>
                <a:rPr lang="fr-FR" sz="2000" dirty="0">
                  <a:solidFill>
                    <a:schemeClr val="bg1"/>
                  </a:solidFill>
                  <a:latin typeface="Arial Rounded MT Bold" charset="0"/>
                </a:rPr>
                <a:t> </a:t>
              </a:r>
              <a:r>
                <a:rPr lang="fr-FR" sz="2000" dirty="0" smtClean="0">
                  <a:solidFill>
                    <a:schemeClr val="bg1"/>
                  </a:solidFill>
                  <a:latin typeface="Arial Rounded MT Bold" charset="0"/>
                </a:rPr>
                <a:t>max.</a:t>
              </a:r>
              <a:endParaRPr lang="fr-FR" dirty="0">
                <a:solidFill>
                  <a:schemeClr val="bg1"/>
                </a:solidFill>
                <a:latin typeface="Times" charset="0"/>
              </a:endParaRPr>
            </a:p>
          </p:txBody>
        </p:sp>
        <p:cxnSp>
          <p:nvCxnSpPr>
            <p:cNvPr id="6" name="Connecteur droit avec flèche 5"/>
            <p:cNvCxnSpPr>
              <a:stCxn id="2131982" idx="3"/>
            </p:cNvCxnSpPr>
            <p:nvPr/>
          </p:nvCxnSpPr>
          <p:spPr>
            <a:xfrm flipV="1">
              <a:off x="2347176" y="2972290"/>
              <a:ext cx="1252587" cy="346478"/>
            </a:xfrm>
            <a:prstGeom prst="straightConnector1">
              <a:avLst/>
            </a:prstGeom>
            <a:grpFill/>
            <a:ln w="28575">
              <a:tailEnd type="arrow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25" name="Groupe 24"/>
          <p:cNvGrpSpPr/>
          <p:nvPr/>
        </p:nvGrpSpPr>
        <p:grpSpPr>
          <a:xfrm>
            <a:off x="3431182" y="3696810"/>
            <a:ext cx="107404" cy="1172350"/>
            <a:chOff x="4608612" y="3696810"/>
            <a:chExt cx="107404" cy="1172350"/>
          </a:xfrm>
        </p:grpSpPr>
        <p:cxnSp>
          <p:nvCxnSpPr>
            <p:cNvPr id="12" name="Connecteur droit 11"/>
            <p:cNvCxnSpPr/>
            <p:nvPr/>
          </p:nvCxnSpPr>
          <p:spPr>
            <a:xfrm flipH="1" flipV="1">
              <a:off x="4608612" y="4581128"/>
              <a:ext cx="50800" cy="288032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flipV="1">
              <a:off x="4608612" y="4509120"/>
              <a:ext cx="107404" cy="72008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4704927" y="4077072"/>
              <a:ext cx="0" cy="432048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flipV="1">
              <a:off x="4693310" y="3696810"/>
              <a:ext cx="22706" cy="36584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Connecteur droit 38"/>
          <p:cNvCxnSpPr/>
          <p:nvPr/>
        </p:nvCxnSpPr>
        <p:spPr>
          <a:xfrm flipH="1" flipV="1">
            <a:off x="3347436" y="3030718"/>
            <a:ext cx="191150" cy="666092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r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6" name="ZoneTexte 25"/>
          <p:cNvSpPr txBox="1"/>
          <p:nvPr/>
        </p:nvSpPr>
        <p:spPr>
          <a:xfrm rot="20174504">
            <a:off x="95775" y="701273"/>
            <a:ext cx="2208909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2"/>
                </a:solidFill>
              </a:rPr>
              <a:t>7 août 1912</a:t>
            </a:r>
            <a:endParaRPr lang="fr-FR" sz="2800" dirty="0">
              <a:solidFill>
                <a:schemeClr val="bg2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49453" y="4660604"/>
            <a:ext cx="3673829" cy="1000643"/>
            <a:chOff x="688813" y="4660604"/>
            <a:chExt cx="4211899" cy="1000643"/>
          </a:xfrm>
          <a:solidFill>
            <a:schemeClr val="bg1">
              <a:lumMod val="65000"/>
            </a:schemeClr>
          </a:solidFill>
        </p:grpSpPr>
        <p:grpSp>
          <p:nvGrpSpPr>
            <p:cNvPr id="24" name="Groupe 23"/>
            <p:cNvGrpSpPr/>
            <p:nvPr/>
          </p:nvGrpSpPr>
          <p:grpSpPr>
            <a:xfrm>
              <a:off x="688813" y="4660604"/>
              <a:ext cx="4211899" cy="1000643"/>
              <a:chOff x="688813" y="4660604"/>
              <a:chExt cx="4211899" cy="1000643"/>
            </a:xfrm>
            <a:grpFill/>
          </p:grpSpPr>
          <p:sp>
            <p:nvSpPr>
              <p:cNvPr id="2131974" name="Oval 6"/>
              <p:cNvSpPr>
                <a:spLocks noChangeArrowheads="1"/>
              </p:cNvSpPr>
              <p:nvPr/>
            </p:nvSpPr>
            <p:spPr bwMode="auto">
              <a:xfrm>
                <a:off x="4418112" y="4800600"/>
                <a:ext cx="482600" cy="342900"/>
              </a:xfrm>
              <a:prstGeom prst="ellipse">
                <a:avLst/>
              </a:prstGeom>
              <a:noFill/>
              <a:ln w="28575">
                <a:headEnd/>
                <a:tailEnd/>
              </a:ln>
              <a:ex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31976" name="AutoShape 8"/>
              <p:cNvSpPr>
                <a:spLocks noChangeArrowheads="1"/>
              </p:cNvSpPr>
              <p:nvPr/>
            </p:nvSpPr>
            <p:spPr bwMode="auto">
              <a:xfrm>
                <a:off x="688813" y="4660604"/>
                <a:ext cx="2564112" cy="1000643"/>
              </a:xfrm>
              <a:prstGeom prst="roundRect">
                <a:avLst>
                  <a:gd name="adj" fmla="val 16667"/>
                </a:avLst>
              </a:prstGeom>
              <a:grpFill/>
              <a:ln w="28575">
                <a:headEnd/>
                <a:tailEnd/>
              </a:ln>
              <a:ex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/>
                <a:r>
                  <a:rPr lang="fr-FR" sz="2000" dirty="0" smtClean="0">
                    <a:solidFill>
                      <a:schemeClr val="bg1"/>
                    </a:solidFill>
                    <a:latin typeface="Arial Rounded MT Bold" charset="0"/>
                  </a:rPr>
                  <a:t>6h12 </a:t>
                </a:r>
                <a:r>
                  <a:rPr lang="fr-FR" sz="2000" dirty="0">
                    <a:solidFill>
                      <a:schemeClr val="bg1"/>
                    </a:solidFill>
                    <a:latin typeface="Arial Rounded MT Bold" charset="0"/>
                  </a:rPr>
                  <a:t>: </a:t>
                </a:r>
                <a:r>
                  <a:rPr lang="fr-FR" sz="2000" dirty="0" smtClean="0">
                    <a:solidFill>
                      <a:schemeClr val="bg1"/>
                    </a:solidFill>
                    <a:latin typeface="Arial Rounded MT Bold" charset="0"/>
                  </a:rPr>
                  <a:t>départ</a:t>
                </a:r>
              </a:p>
              <a:p>
                <a:pPr algn="ctr"/>
                <a:r>
                  <a:rPr lang="fr-FR" sz="2000" dirty="0" err="1" smtClean="0">
                    <a:solidFill>
                      <a:schemeClr val="bg1"/>
                    </a:solidFill>
                    <a:latin typeface="Arial Rounded MT Bold" charset="0"/>
                  </a:rPr>
                  <a:t>Ústí</a:t>
                </a:r>
                <a:r>
                  <a:rPr lang="fr-FR" sz="2000" dirty="0" smtClean="0">
                    <a:solidFill>
                      <a:schemeClr val="bg1"/>
                    </a:solidFill>
                    <a:latin typeface="Arial Rounded MT Bold" charset="0"/>
                  </a:rPr>
                  <a:t> </a:t>
                </a:r>
                <a:r>
                  <a:rPr lang="fr-FR" sz="2000" dirty="0">
                    <a:solidFill>
                      <a:schemeClr val="bg1"/>
                    </a:solidFill>
                    <a:latin typeface="Arial Rounded MT Bold" charset="0"/>
                  </a:rPr>
                  <a:t>(Bohême)</a:t>
                </a:r>
              </a:p>
            </p:txBody>
          </p:sp>
        </p:grpSp>
        <p:cxnSp>
          <p:nvCxnSpPr>
            <p:cNvPr id="9" name="Connecteur droit 8"/>
            <p:cNvCxnSpPr>
              <a:stCxn id="2131976" idx="3"/>
              <a:endCxn id="2131974" idx="2"/>
            </p:cNvCxnSpPr>
            <p:nvPr/>
          </p:nvCxnSpPr>
          <p:spPr>
            <a:xfrm flipV="1">
              <a:off x="3252925" y="4972050"/>
              <a:ext cx="1165187" cy="188876"/>
            </a:xfrm>
            <a:prstGeom prst="line">
              <a:avLst/>
            </a:prstGeom>
            <a:grpFill/>
            <a:ln w="28575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16" name="Groupe 15"/>
          <p:cNvGrpSpPr/>
          <p:nvPr/>
        </p:nvGrpSpPr>
        <p:grpSpPr>
          <a:xfrm>
            <a:off x="49453" y="2192154"/>
            <a:ext cx="3648429" cy="1111280"/>
            <a:chOff x="1226883" y="2187560"/>
            <a:chExt cx="3648429" cy="1111280"/>
          </a:xfrm>
          <a:solidFill>
            <a:schemeClr val="bg1">
              <a:lumMod val="65000"/>
            </a:schemeClr>
          </a:solidFill>
        </p:grpSpPr>
        <p:sp>
          <p:nvSpPr>
            <p:cNvPr id="2131979" name="Oval 11"/>
            <p:cNvSpPr>
              <a:spLocks noChangeArrowheads="1"/>
            </p:cNvSpPr>
            <p:nvPr/>
          </p:nvSpPr>
          <p:spPr bwMode="auto">
            <a:xfrm>
              <a:off x="4341912" y="2743200"/>
              <a:ext cx="533400" cy="381000"/>
            </a:xfrm>
            <a:prstGeom prst="ellipse">
              <a:avLst/>
            </a:prstGeom>
            <a:noFill/>
            <a:ln w="28575">
              <a:headEnd/>
              <a:tailEnd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fr-FR" sz="2000"/>
            </a:p>
          </p:txBody>
        </p:sp>
        <p:cxnSp>
          <p:nvCxnSpPr>
            <p:cNvPr id="8" name="Connecteur droit avec flèche 7"/>
            <p:cNvCxnSpPr>
              <a:stCxn id="13" idx="1"/>
              <a:endCxn id="2131979" idx="2"/>
            </p:cNvCxnSpPr>
            <p:nvPr/>
          </p:nvCxnSpPr>
          <p:spPr>
            <a:xfrm>
              <a:off x="1226883" y="2743200"/>
              <a:ext cx="3115029" cy="190500"/>
            </a:xfrm>
            <a:prstGeom prst="straightConnector1">
              <a:avLst/>
            </a:prstGeom>
            <a:grpFill/>
            <a:ln w="28575">
              <a:solidFill>
                <a:schemeClr val="accent6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Rectangle à coins arrondis 12"/>
            <p:cNvSpPr/>
            <p:nvPr/>
          </p:nvSpPr>
          <p:spPr>
            <a:xfrm>
              <a:off x="1226883" y="2187560"/>
              <a:ext cx="2236547" cy="1111280"/>
            </a:xfrm>
            <a:prstGeom prst="roundRect">
              <a:avLst/>
            </a:prstGeom>
            <a:grpFill/>
            <a:ln w="28575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  <a:latin typeface="Arial Rounded MT Bold" charset="0"/>
                </a:rPr>
                <a:t>12h15 : atterrissage</a:t>
              </a:r>
            </a:p>
            <a:p>
              <a:pPr algn="ctr"/>
              <a:r>
                <a:rPr lang="fr-FR" sz="2000" dirty="0" smtClean="0">
                  <a:solidFill>
                    <a:schemeClr val="bg1"/>
                  </a:solidFill>
                  <a:latin typeface="Arial Rounded MT Bold" charset="0"/>
                </a:rPr>
                <a:t>(</a:t>
              </a:r>
              <a:r>
                <a:rPr lang="fr-FR" sz="2000" dirty="0" err="1">
                  <a:solidFill>
                    <a:schemeClr val="bg1"/>
                  </a:solidFill>
                  <a:latin typeface="Arial Rounded MT Bold" charset="0"/>
                </a:rPr>
                <a:t>Brandenburg</a:t>
              </a:r>
              <a:r>
                <a:rPr lang="fr-FR" sz="2000" dirty="0">
                  <a:solidFill>
                    <a:schemeClr val="bg1"/>
                  </a:solidFill>
                  <a:latin typeface="Arial Rounded MT Bold" charset="0"/>
                </a:rPr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88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9685">
        <p:fade/>
      </p:transition>
    </mc:Choice>
    <mc:Fallback xmlns="">
      <p:transition spd="med" advTm="179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« rayonnement » se dévoile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648200" cy="5026152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1913/1914 : W. </a:t>
            </a:r>
            <a:r>
              <a:rPr lang="fr-FR" dirty="0" err="1" smtClean="0"/>
              <a:t>Kolhörster</a:t>
            </a:r>
            <a:r>
              <a:rPr lang="fr-FR" dirty="0" smtClean="0"/>
              <a:t> à 9000 m</a:t>
            </a:r>
          </a:p>
          <a:p>
            <a:pPr lvl="1"/>
            <a:r>
              <a:rPr lang="fr-FR" dirty="0" smtClean="0"/>
              <a:t>Ionisation X 10</a:t>
            </a:r>
          </a:p>
          <a:p>
            <a:endParaRPr lang="fr-FR" dirty="0" smtClean="0"/>
          </a:p>
          <a:p>
            <a:r>
              <a:rPr lang="fr-FR" dirty="0" smtClean="0"/>
              <a:t>1927 : Premières détection de particules cosmiques (chambre à brouillard)</a:t>
            </a:r>
          </a:p>
          <a:p>
            <a:endParaRPr lang="fr-FR" dirty="0" smtClean="0"/>
          </a:p>
          <a:p>
            <a:r>
              <a:rPr lang="fr-FR" dirty="0" smtClean="0"/>
              <a:t>1930 : Débat Millikan-Compton sur la nature des RC</a:t>
            </a:r>
          </a:p>
          <a:p>
            <a:pPr lvl="1"/>
            <a:r>
              <a:rPr lang="fr-FR" dirty="0" smtClean="0"/>
              <a:t>Millikan, RC=photons</a:t>
            </a:r>
          </a:p>
          <a:p>
            <a:pPr lvl="1"/>
            <a:r>
              <a:rPr lang="fr-FR" dirty="0" smtClean="0"/>
              <a:t>Compton, RC=atomes (« </a:t>
            </a:r>
            <a:r>
              <a:rPr lang="fr-FR" dirty="0" err="1" smtClean="0"/>
              <a:t>Birth</a:t>
            </a:r>
            <a:r>
              <a:rPr lang="fr-FR" dirty="0" smtClean="0"/>
              <a:t> Cry » des nouveaux atomes dans l’Univers)</a:t>
            </a:r>
          </a:p>
          <a:p>
            <a:endParaRPr lang="fr-FR" dirty="0" smtClean="0"/>
          </a:p>
          <a:p>
            <a:r>
              <a:rPr lang="fr-FR" dirty="0" smtClean="0"/>
              <a:t>1932-1933 : l’intensité varie B terrestre </a:t>
            </a:r>
            <a:r>
              <a:rPr lang="fr-FR" dirty="0" smtClean="0">
                <a:sym typeface="Symbol"/>
              </a:rPr>
              <a:t></a:t>
            </a:r>
            <a:r>
              <a:rPr lang="fr-FR" dirty="0" smtClean="0"/>
              <a:t> les RC =particules chargées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1937 : Pierre Auger, les grandes gerbes</a:t>
            </a:r>
            <a:br>
              <a:rPr lang="fr-FR" dirty="0" smtClean="0"/>
            </a:br>
            <a:r>
              <a:rPr lang="fr-FR" dirty="0">
                <a:sym typeface="Symbol"/>
              </a:rPr>
              <a:t></a:t>
            </a:r>
            <a:r>
              <a:rPr lang="fr-FR" dirty="0"/>
              <a:t> </a:t>
            </a:r>
            <a:r>
              <a:rPr lang="fr-FR" dirty="0" smtClean="0"/>
              <a:t>Estime E </a:t>
            </a:r>
            <a:r>
              <a:rPr lang="fr-FR" dirty="0" smtClean="0">
                <a:sym typeface="Symbol"/>
              </a:rPr>
              <a:t></a:t>
            </a:r>
            <a:r>
              <a:rPr lang="fr-FR" dirty="0" smtClean="0"/>
              <a:t>10</a:t>
            </a:r>
            <a:r>
              <a:rPr lang="fr-FR" baseline="30000" dirty="0" smtClean="0"/>
              <a:t>15</a:t>
            </a:r>
            <a:r>
              <a:rPr lang="fr-FR" dirty="0" smtClean="0"/>
              <a:t> eV</a:t>
            </a:r>
            <a:endParaRPr lang="fr-FR" dirty="0"/>
          </a:p>
          <a:p>
            <a:endParaRPr lang="fr-FR" dirty="0" smtClean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43600" y="1219200"/>
            <a:ext cx="2946311" cy="2946311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 août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Th. Stolarczyk - E2Phy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6" y="4140200"/>
            <a:ext cx="4295774" cy="252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1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4401">
        <p:fade/>
      </p:transition>
    </mc:Choice>
    <mc:Fallback xmlns="">
      <p:transition spd="med" advTm="144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0.4|2|2.4|40.7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5.8|17.3|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12.7|34.4|51.3|27.2|47.7|61.9|1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2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8.1|11|7.4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3.3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67.8|5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8|18.6|26.2|22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1987</TotalTime>
  <Words>1648</Words>
  <Application>Microsoft Office PowerPoint</Application>
  <PresentationFormat>Affichage à l'écran (4:3)</PresentationFormat>
  <Paragraphs>538</Paragraphs>
  <Slides>61</Slides>
  <Notes>32</Notes>
  <HiddenSlides>0</HiddenSlides>
  <MMClips>3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3" baseType="lpstr">
      <vt:lpstr>Module</vt:lpstr>
      <vt:lpstr>Equation</vt:lpstr>
      <vt:lpstr>Rayons cosmiques  de hautes énergies</vt:lpstr>
      <vt:lpstr>Au sommaire</vt:lpstr>
      <vt:lpstr>Préambule – Unités d’énergie</vt:lpstr>
      <vt:lpstr>Préambule – Unités de distance</vt:lpstr>
      <vt:lpstr>Historique</vt:lpstr>
      <vt:lpstr>Viktor Hess</vt:lpstr>
      <vt:lpstr>Électroscope de Hess</vt:lpstr>
      <vt:lpstr>Présentation PowerPoint</vt:lpstr>
      <vt:lpstr>Le « rayonnement » se dévoile</vt:lpstr>
      <vt:lpstr>Gerbes atmosphériques</vt:lpstr>
      <vt:lpstr>Présentation PowerPoint</vt:lpstr>
      <vt:lpstr>Les rayons cosmiques</vt:lpstr>
      <vt:lpstr>Composition des rayons cosmiques</vt:lpstr>
      <vt:lpstr>Présentation PowerPoint</vt:lpstr>
      <vt:lpstr>Présentation PowerPoint</vt:lpstr>
      <vt:lpstr>Présentation PowerPoint</vt:lpstr>
      <vt:lpstr>AMS  (Alpha magnetic spectrometer)</vt:lpstr>
      <vt:lpstr>Présentation PowerPoint</vt:lpstr>
      <vt:lpstr>Présentation PowerPoint</vt:lpstr>
      <vt:lpstr>CREAM (The Cosmic Ray Energetics and Mass)</vt:lpstr>
      <vt:lpstr>Présentation PowerPoint</vt:lpstr>
      <vt:lpstr>Observatoire Pierre Auger</vt:lpstr>
      <vt:lpstr>Observatoire Pierre Auger</vt:lpstr>
      <vt:lpstr>Observatoire Pierre Auger</vt:lpstr>
      <vt:lpstr>Observatoire Pierre Auger</vt:lpstr>
      <vt:lpstr>Photo très haute définition du ciel vu en rayons cosmiques !</vt:lpstr>
      <vt:lpstr> </vt:lpstr>
      <vt:lpstr>Présentation PowerPoint</vt:lpstr>
      <vt:lpstr>Anisotropie(?) Auger</vt:lpstr>
      <vt:lpstr>Composition à haute énergie</vt:lpstr>
      <vt:lpstr>Effet GZK</vt:lpstr>
      <vt:lpstr>D’où vient le rayonnement cosmique ?</vt:lpstr>
      <vt:lpstr>Accélération des e-</vt:lpstr>
      <vt:lpstr>Accélération des noyaux</vt:lpstr>
      <vt:lpstr>Antares</vt:lpstr>
      <vt:lpstr>Présentation PowerPoint</vt:lpstr>
      <vt:lpstr>Un muon de neutrino</vt:lpstr>
      <vt:lpstr>Antares, carte du ciel en neutrinos</vt:lpstr>
      <vt:lpstr>Le telescope Icecube</vt:lpstr>
      <vt:lpstr>Premiers neutrinos cosmiques</vt:lpstr>
      <vt:lpstr>Le ciel en photons</vt:lpstr>
      <vt:lpstr>L’observatoire Fermi  (Fermi Gamma-ray Space Telescope)</vt:lpstr>
      <vt:lpstr>Dans la galaxie</vt:lpstr>
      <vt:lpstr>« Cocon » du cygne</vt:lpstr>
      <vt:lpstr>« Cocon » du cygne</vt:lpstr>
      <vt:lpstr>Noyaux actifs de galaxie Loin dans l’Univers</vt:lpstr>
      <vt:lpstr>Émetteurs de sursauts gamma</vt:lpstr>
      <vt:lpstr>A plus haute énergie Détecteurs Tchérenkov au sol</vt:lpstr>
      <vt:lpstr>H.E.S.S.  The High Energy Stereoscopic System (2003 )</vt:lpstr>
      <vt:lpstr>H.E.S.S.  The High Energy Stereoscopic System</vt:lpstr>
      <vt:lpstr>Restes de supernova au TeV</vt:lpstr>
      <vt:lpstr>Les observations au TeV en g</vt:lpstr>
      <vt:lpstr>La réponse pour bientôt ?</vt:lpstr>
      <vt:lpstr>Modèles versus observations</vt:lpstr>
      <vt:lpstr>Protons versus électrons</vt:lpstr>
      <vt:lpstr>Protons versus électrons</vt:lpstr>
      <vt:lpstr>RXJ 1713</vt:lpstr>
      <vt:lpstr>Présentation PowerPoint</vt:lpstr>
      <vt:lpstr>CTA Consortium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Rayons cosmiques de hautes énergies</dc:title>
  <dc:creator>STOLARCZYK Thierry</dc:creator>
  <cp:lastModifiedBy>STOLARCZYK Thierry</cp:lastModifiedBy>
  <cp:revision>193</cp:revision>
  <cp:lastPrinted>2015-02-06T17:06:48Z</cp:lastPrinted>
  <dcterms:created xsi:type="dcterms:W3CDTF">2006-08-16T00:00:00Z</dcterms:created>
  <dcterms:modified xsi:type="dcterms:W3CDTF">2015-02-06T17:15:20Z</dcterms:modified>
</cp:coreProperties>
</file>